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notesSlides/notesSlide10.xml" ContentType="application/vnd.openxmlformats-officedocument.presentationml.notesSlide+xml"/>
  <Override PartName="/ppt/charts/chart22.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4"/>
  </p:notesMasterIdLst>
  <p:handoutMasterIdLst>
    <p:handoutMasterId r:id="rId65"/>
  </p:handoutMasterIdLst>
  <p:sldIdLst>
    <p:sldId id="380" r:id="rId2"/>
    <p:sldId id="1030" r:id="rId3"/>
    <p:sldId id="268" r:id="rId4"/>
    <p:sldId id="316" r:id="rId5"/>
    <p:sldId id="1167" r:id="rId6"/>
    <p:sldId id="1262" r:id="rId7"/>
    <p:sldId id="1051" r:id="rId8"/>
    <p:sldId id="785" r:id="rId9"/>
    <p:sldId id="1170" r:id="rId10"/>
    <p:sldId id="1165" r:id="rId11"/>
    <p:sldId id="934" r:id="rId12"/>
    <p:sldId id="935" r:id="rId13"/>
    <p:sldId id="936" r:id="rId14"/>
    <p:sldId id="1173" r:id="rId15"/>
    <p:sldId id="941" r:id="rId16"/>
    <p:sldId id="1012" r:id="rId17"/>
    <p:sldId id="1263" r:id="rId18"/>
    <p:sldId id="1264" r:id="rId19"/>
    <p:sldId id="1015" r:id="rId20"/>
    <p:sldId id="1265" r:id="rId21"/>
    <p:sldId id="1266" r:id="rId22"/>
    <p:sldId id="1018" r:id="rId23"/>
    <p:sldId id="1267" r:id="rId24"/>
    <p:sldId id="1268" r:id="rId25"/>
    <p:sldId id="1250" r:id="rId26"/>
    <p:sldId id="938" r:id="rId27"/>
    <p:sldId id="1269" r:id="rId28"/>
    <p:sldId id="1270" r:id="rId29"/>
    <p:sldId id="939" r:id="rId30"/>
    <p:sldId id="1253" r:id="rId31"/>
    <p:sldId id="1271" r:id="rId32"/>
    <p:sldId id="1272" r:id="rId33"/>
    <p:sldId id="1273" r:id="rId34"/>
    <p:sldId id="1274" r:id="rId35"/>
    <p:sldId id="1275" r:id="rId36"/>
    <p:sldId id="1276" r:id="rId37"/>
    <p:sldId id="1277" r:id="rId38"/>
    <p:sldId id="1278" r:id="rId39"/>
    <p:sldId id="1279" r:id="rId40"/>
    <p:sldId id="1280" r:id="rId41"/>
    <p:sldId id="1281" r:id="rId42"/>
    <p:sldId id="1282" r:id="rId43"/>
    <p:sldId id="1283" r:id="rId44"/>
    <p:sldId id="1284" r:id="rId45"/>
    <p:sldId id="1285" r:id="rId46"/>
    <p:sldId id="1286" r:id="rId47"/>
    <p:sldId id="1287" r:id="rId48"/>
    <p:sldId id="1288" r:id="rId49"/>
    <p:sldId id="1289" r:id="rId50"/>
    <p:sldId id="1290" r:id="rId51"/>
    <p:sldId id="1291" r:id="rId52"/>
    <p:sldId id="1292" r:id="rId53"/>
    <p:sldId id="1293" r:id="rId54"/>
    <p:sldId id="1294" r:id="rId55"/>
    <p:sldId id="1295" r:id="rId56"/>
    <p:sldId id="1185" r:id="rId57"/>
    <p:sldId id="945" r:id="rId58"/>
    <p:sldId id="829" r:id="rId59"/>
    <p:sldId id="1204" r:id="rId60"/>
    <p:sldId id="1206" r:id="rId61"/>
    <p:sldId id="1207" r:id="rId62"/>
    <p:sldId id="411" r:id="rId63"/>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00808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34" autoAdjust="0"/>
    <p:restoredTop sz="95380" autoAdjust="0"/>
  </p:normalViewPr>
  <p:slideViewPr>
    <p:cSldViewPr>
      <p:cViewPr varScale="1">
        <p:scale>
          <a:sx n="86" d="100"/>
          <a:sy n="86" d="100"/>
        </p:scale>
        <p:origin x="135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1.xml"/><Relationship Id="rId1" Type="http://schemas.microsoft.com/office/2011/relationships/chartStyle" Target="style1.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2.xml"/><Relationship Id="rId1" Type="http://schemas.microsoft.com/office/2011/relationships/chartStyle" Target="style2.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chemeClr val="accent5"/>
            </a:solidFill>
          </c:spPr>
          <c:invertIfNegative val="0"/>
          <c:dPt>
            <c:idx val="0"/>
            <c:invertIfNegative val="0"/>
            <c:bubble3D val="0"/>
            <c:extLst>
              <c:ext xmlns:c16="http://schemas.microsoft.com/office/drawing/2014/chart" uri="{C3380CC4-5D6E-409C-BE32-E72D297353CC}">
                <c16:uniqueId val="{00000001-493E-4EBE-B81E-FE4E68D8EDE0}"/>
              </c:ext>
            </c:extLst>
          </c:dPt>
          <c:dPt>
            <c:idx val="1"/>
            <c:invertIfNegative val="0"/>
            <c:bubble3D val="0"/>
            <c:extLst>
              <c:ext xmlns:c16="http://schemas.microsoft.com/office/drawing/2014/chart" uri="{C3380CC4-5D6E-409C-BE32-E72D297353CC}">
                <c16:uniqueId val="{00000003-493E-4EBE-B81E-FE4E68D8EDE0}"/>
              </c:ext>
            </c:extLst>
          </c:dPt>
          <c:dPt>
            <c:idx val="2"/>
            <c:invertIfNegative val="0"/>
            <c:bubble3D val="0"/>
            <c:extLst>
              <c:ext xmlns:c16="http://schemas.microsoft.com/office/drawing/2014/chart" uri="{C3380CC4-5D6E-409C-BE32-E72D297353CC}">
                <c16:uniqueId val="{00000005-493E-4EBE-B81E-FE4E68D8EDE0}"/>
              </c:ext>
            </c:extLst>
          </c:dPt>
          <c:dPt>
            <c:idx val="3"/>
            <c:invertIfNegative val="0"/>
            <c:bubble3D val="0"/>
            <c:extLst>
              <c:ext xmlns:c16="http://schemas.microsoft.com/office/drawing/2014/chart" uri="{C3380CC4-5D6E-409C-BE32-E72D297353CC}">
                <c16:uniqueId val="{00000007-493E-4EBE-B81E-FE4E68D8EDE0}"/>
              </c:ext>
            </c:extLst>
          </c:dPt>
          <c:dPt>
            <c:idx val="4"/>
            <c:invertIfNegative val="0"/>
            <c:bubble3D val="0"/>
            <c:extLst>
              <c:ext xmlns:c16="http://schemas.microsoft.com/office/drawing/2014/chart" uri="{C3380CC4-5D6E-409C-BE32-E72D297353CC}">
                <c16:uniqueId val="{00000009-493E-4EBE-B81E-FE4E68D8EDE0}"/>
              </c:ext>
            </c:extLst>
          </c:dPt>
          <c:dPt>
            <c:idx val="5"/>
            <c:invertIfNegative val="0"/>
            <c:bubble3D val="0"/>
            <c:extLst>
              <c:ext xmlns:c16="http://schemas.microsoft.com/office/drawing/2014/chart" uri="{C3380CC4-5D6E-409C-BE32-E72D297353CC}">
                <c16:uniqueId val="{0000000B-493E-4EBE-B81E-FE4E68D8EDE0}"/>
              </c:ext>
            </c:extLst>
          </c:dPt>
          <c:dPt>
            <c:idx val="7"/>
            <c:invertIfNegative val="0"/>
            <c:bubble3D val="0"/>
            <c:extLst>
              <c:ext xmlns:c16="http://schemas.microsoft.com/office/drawing/2014/chart" uri="{C3380CC4-5D6E-409C-BE32-E72D297353CC}">
                <c16:uniqueId val="{0000000D-493E-4EBE-B81E-FE4E68D8EDE0}"/>
              </c:ext>
            </c:extLst>
          </c:dPt>
          <c:dPt>
            <c:idx val="8"/>
            <c:invertIfNegative val="0"/>
            <c:bubble3D val="0"/>
            <c:extLst>
              <c:ext xmlns:c16="http://schemas.microsoft.com/office/drawing/2014/chart" uri="{C3380CC4-5D6E-409C-BE32-E72D297353CC}">
                <c16:uniqueId val="{0000000F-493E-4EBE-B81E-FE4E68D8EDE0}"/>
              </c:ext>
            </c:extLst>
          </c:dPt>
          <c:dPt>
            <c:idx val="9"/>
            <c:invertIfNegative val="0"/>
            <c:bubble3D val="0"/>
            <c:extLst>
              <c:ext xmlns:c16="http://schemas.microsoft.com/office/drawing/2014/chart" uri="{C3380CC4-5D6E-409C-BE32-E72D297353CC}">
                <c16:uniqueId val="{00000011-493E-4EBE-B81E-FE4E68D8EDE0}"/>
              </c:ext>
            </c:extLst>
          </c:dPt>
          <c:dPt>
            <c:idx val="10"/>
            <c:invertIfNegative val="0"/>
            <c:bubble3D val="0"/>
            <c:extLst>
              <c:ext xmlns:c16="http://schemas.microsoft.com/office/drawing/2014/chart" uri="{C3380CC4-5D6E-409C-BE32-E72D297353CC}">
                <c16:uniqueId val="{00000013-493E-4EBE-B81E-FE4E68D8EDE0}"/>
              </c:ext>
            </c:extLst>
          </c:dPt>
          <c:dPt>
            <c:idx val="11"/>
            <c:invertIfNegative val="0"/>
            <c:bubble3D val="0"/>
            <c:extLst>
              <c:ext xmlns:c16="http://schemas.microsoft.com/office/drawing/2014/chart" uri="{C3380CC4-5D6E-409C-BE32-E72D297353CC}">
                <c16:uniqueId val="{00000015-493E-4EBE-B81E-FE4E68D8EDE0}"/>
              </c:ext>
            </c:extLst>
          </c:dPt>
          <c:dPt>
            <c:idx val="12"/>
            <c:invertIfNegative val="0"/>
            <c:bubble3D val="0"/>
            <c:extLst>
              <c:ext xmlns:c16="http://schemas.microsoft.com/office/drawing/2014/chart" uri="{C3380CC4-5D6E-409C-BE32-E72D297353CC}">
                <c16:uniqueId val="{00000017-493E-4EBE-B81E-FE4E68D8EDE0}"/>
              </c:ext>
            </c:extLst>
          </c:dPt>
          <c:dPt>
            <c:idx val="13"/>
            <c:invertIfNegative val="0"/>
            <c:bubble3D val="0"/>
            <c:extLst>
              <c:ext xmlns:c16="http://schemas.microsoft.com/office/drawing/2014/chart" uri="{C3380CC4-5D6E-409C-BE32-E72D297353CC}">
                <c16:uniqueId val="{00000019-493E-4EBE-B81E-FE4E68D8EDE0}"/>
              </c:ext>
            </c:extLst>
          </c:dPt>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Woodland Middle School</c:v>
                </c:pt>
                <c:pt idx="1">
                  <c:v>Woodland High School</c:v>
                </c:pt>
                <c:pt idx="2">
                  <c:v>Woodland Intermediate School</c:v>
                </c:pt>
                <c:pt idx="3">
                  <c:v>Woodland Primary School</c:v>
                </c:pt>
                <c:pt idx="4">
                  <c:v>Alternative Education</c:v>
                </c:pt>
                <c:pt idx="5">
                  <c:v>Yale School</c:v>
                </c:pt>
              </c:strCache>
            </c:strRef>
          </c:cat>
          <c:val>
            <c:numRef>
              <c:f>Sheet1!$B$2:$B$7</c:f>
              <c:numCache>
                <c:formatCode>0%</c:formatCode>
                <c:ptCount val="6"/>
                <c:pt idx="0">
                  <c:v>0.42620000000000002</c:v>
                </c:pt>
                <c:pt idx="1">
                  <c:v>0.37530000000000002</c:v>
                </c:pt>
                <c:pt idx="2">
                  <c:v>0.30020000000000002</c:v>
                </c:pt>
                <c:pt idx="3">
                  <c:v>0.2707</c:v>
                </c:pt>
                <c:pt idx="4">
                  <c:v>6.7000000000000004E-2</c:v>
                </c:pt>
                <c:pt idx="5">
                  <c:v>2.1399999999999999E-2</c:v>
                </c:pt>
              </c:numCache>
            </c:numRef>
          </c:val>
          <c:extLst>
            <c:ext xmlns:c16="http://schemas.microsoft.com/office/drawing/2014/chart" uri="{C3380CC4-5D6E-409C-BE32-E72D297353CC}">
              <c16:uniqueId val="{00000018-493E-4EBE-B81E-FE4E68D8EDE0}"/>
            </c:ext>
          </c:extLst>
        </c:ser>
        <c:dLbls>
          <c:showLegendKey val="0"/>
          <c:showVal val="0"/>
          <c:showCatName val="0"/>
          <c:showSerName val="0"/>
          <c:showPercent val="0"/>
          <c:showBubbleSize val="0"/>
        </c:dLbls>
        <c:gapWidth val="150"/>
        <c:shape val="box"/>
        <c:axId val="405435576"/>
        <c:axId val="405439496"/>
        <c:axId val="0"/>
      </c:bar3DChart>
      <c:catAx>
        <c:axId val="405435576"/>
        <c:scaling>
          <c:orientation val="minMax"/>
        </c:scaling>
        <c:delete val="0"/>
        <c:axPos val="b"/>
        <c:numFmt formatCode="General" sourceLinked="0"/>
        <c:majorTickMark val="out"/>
        <c:minorTickMark val="none"/>
        <c:tickLblPos val="nextTo"/>
        <c:txPr>
          <a:bodyPr/>
          <a:lstStyle/>
          <a:p>
            <a:pPr>
              <a:defRPr sz="1600" b="1"/>
            </a:pPr>
            <a:endParaRPr lang="en-US"/>
          </a:p>
        </c:txPr>
        <c:crossAx val="405439496"/>
        <c:crosses val="autoZero"/>
        <c:auto val="1"/>
        <c:lblAlgn val="ctr"/>
        <c:lblOffset val="100"/>
        <c:noMultiLvlLbl val="0"/>
      </c:catAx>
      <c:valAx>
        <c:axId val="405439496"/>
        <c:scaling>
          <c:orientation val="minMax"/>
        </c:scaling>
        <c:delete val="0"/>
        <c:axPos val="l"/>
        <c:majorGridlines/>
        <c:numFmt formatCode="0%" sourceLinked="1"/>
        <c:majorTickMark val="out"/>
        <c:minorTickMark val="none"/>
        <c:tickLblPos val="nextTo"/>
        <c:txPr>
          <a:bodyPr/>
          <a:lstStyle/>
          <a:p>
            <a:pPr>
              <a:defRPr sz="1600" b="1"/>
            </a:pPr>
            <a:endParaRPr lang="en-US"/>
          </a:p>
        </c:txPr>
        <c:crossAx val="4054355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2.8760085544862448E-2"/>
                  <c:y val="8.5344489117564565E-2"/>
                </c:manualLayout>
              </c:layout>
              <c:spPr/>
              <c:txPr>
                <a:bodyPr/>
                <a:lstStyle/>
                <a:p>
                  <a:pPr>
                    <a:defRPr>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0.08</c:v>
                </c:pt>
                <c:pt idx="1">
                  <c:v>0.67</c:v>
                </c:pt>
                <c:pt idx="2">
                  <c:v>0.16</c:v>
                </c:pt>
                <c:pt idx="3">
                  <c:v>0.09</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2.8760085544862393E-2"/>
                  <c:y val="8.8150521778459084E-2"/>
                </c:manualLayout>
              </c:layout>
              <c:spPr/>
              <c:txPr>
                <a:bodyPr/>
                <a:lstStyle/>
                <a:p>
                  <a:pPr>
                    <a:defRPr>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7.0000000000000007E-2</c:v>
                </c:pt>
                <c:pt idx="1">
                  <c:v>0.68</c:v>
                </c:pt>
                <c:pt idx="2">
                  <c:v>0.1</c:v>
                </c:pt>
                <c:pt idx="3">
                  <c:v>0.15</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5.4573247788470884E-2"/>
                  <c:y val="-5.7763176588054299E-2"/>
                </c:manualLayout>
              </c:layout>
              <c:spPr/>
              <c:txPr>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dLbl>
              <c:idx val="3"/>
              <c:layout>
                <c:manualLayout>
                  <c:x val="-3.6175148245358217E-2"/>
                  <c:y val="-2.5334055978804951E-2"/>
                </c:manualLayout>
              </c:layout>
              <c:spPr>
                <a:noFill/>
                <a:ln>
                  <a:noFill/>
                </a:ln>
                <a:effectLst/>
              </c:spPr>
              <c:txPr>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11E-44DF-A2FB-3F0AD462F7ED}"/>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c:v>
                </c:pt>
                <c:pt idx="1">
                  <c:v>0.86</c:v>
                </c:pt>
                <c:pt idx="2">
                  <c:v>0.14000000000000001</c:v>
                </c:pt>
                <c:pt idx="3">
                  <c:v>0</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8.2769514921745887E-3"/>
                  <c:y val="-2.4090784657320449E-2"/>
                </c:manualLayout>
              </c:layout>
              <c:spPr/>
              <c:txPr>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c:v>
                </c:pt>
                <c:pt idx="1">
                  <c:v>0.71</c:v>
                </c:pt>
                <c:pt idx="2">
                  <c:v>0.14000000000000001</c:v>
                </c:pt>
                <c:pt idx="3">
                  <c:v>0.15</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2.8760085544862448E-2"/>
                  <c:y val="8.5344489117564565E-2"/>
                </c:manualLayout>
              </c:layout>
              <c:spPr/>
              <c:txPr>
                <a:bodyPr/>
                <a:lstStyle/>
                <a:p>
                  <a:pPr>
                    <a:defRPr>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0.06</c:v>
                </c:pt>
                <c:pt idx="1">
                  <c:v>0.65</c:v>
                </c:pt>
                <c:pt idx="2">
                  <c:v>0.23</c:v>
                </c:pt>
                <c:pt idx="3">
                  <c:v>0.06</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2.8760085544862393E-2"/>
                  <c:y val="8.8150521778459084E-2"/>
                </c:manualLayout>
              </c:layout>
              <c:spPr/>
              <c:txPr>
                <a:bodyPr/>
                <a:lstStyle/>
                <a:p>
                  <a:pPr>
                    <a:defRPr>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0.04</c:v>
                </c:pt>
                <c:pt idx="1">
                  <c:v>0.74</c:v>
                </c:pt>
                <c:pt idx="2">
                  <c:v>0.16</c:v>
                </c:pt>
                <c:pt idx="3">
                  <c:v>0.06</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2.8760085544862448E-2"/>
                  <c:y val="8.5344489117564565E-2"/>
                </c:manualLayout>
              </c:layout>
              <c:spPr/>
              <c:txPr>
                <a:bodyPr/>
                <a:lstStyle/>
                <a:p>
                  <a:pPr>
                    <a:defRPr>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0.03</c:v>
                </c:pt>
                <c:pt idx="1">
                  <c:v>0.63</c:v>
                </c:pt>
                <c:pt idx="2">
                  <c:v>0.25</c:v>
                </c:pt>
                <c:pt idx="3">
                  <c:v>0.09</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2.8760085544862393E-2"/>
                  <c:y val="8.8150521778459084E-2"/>
                </c:manualLayout>
              </c:layout>
              <c:spPr/>
              <c:txPr>
                <a:bodyPr/>
                <a:lstStyle/>
                <a:p>
                  <a:pPr>
                    <a:defRPr>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0.04</c:v>
                </c:pt>
                <c:pt idx="1">
                  <c:v>0.67</c:v>
                </c:pt>
                <c:pt idx="2">
                  <c:v>0.18</c:v>
                </c:pt>
                <c:pt idx="3">
                  <c:v>0.11</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1.7957616409059979E-2"/>
                  <c:y val="9.0956554439353576E-2"/>
                </c:manualLayout>
              </c:layout>
              <c:spPr/>
              <c:txPr>
                <a:bodyPr/>
                <a:lstStyle/>
                <a:p>
                  <a:pPr>
                    <a:defRPr>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7.1103698843200266E-2"/>
                  <c:y val="-0.2300624198651204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0.02</c:v>
                </c:pt>
                <c:pt idx="1">
                  <c:v>0.59</c:v>
                </c:pt>
                <c:pt idx="2">
                  <c:v>0.28999999999999998</c:v>
                </c:pt>
                <c:pt idx="3">
                  <c:v>0.1</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2.8760085544862393E-2"/>
                  <c:y val="8.8150521778459084E-2"/>
                </c:manualLayout>
              </c:layout>
              <c:spPr/>
              <c:txPr>
                <a:bodyPr/>
                <a:lstStyle/>
                <a:p>
                  <a:pPr>
                    <a:defRPr>
                      <a:solidFill>
                        <a:schemeClr val="bg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0.04</c:v>
                </c:pt>
                <c:pt idx="1">
                  <c:v>0.65</c:v>
                </c:pt>
                <c:pt idx="2">
                  <c:v>0.14000000000000001</c:v>
                </c:pt>
                <c:pt idx="3">
                  <c:v>0.17</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chemeClr val="accent4"/>
            </a:solidFill>
          </c:spPr>
          <c:invertIfNegative val="0"/>
          <c:dPt>
            <c:idx val="0"/>
            <c:invertIfNegative val="0"/>
            <c:bubble3D val="0"/>
            <c:extLst>
              <c:ext xmlns:c16="http://schemas.microsoft.com/office/drawing/2014/chart" uri="{C3380CC4-5D6E-409C-BE32-E72D297353CC}">
                <c16:uniqueId val="{00000001-493E-4EBE-B81E-FE4E68D8EDE0}"/>
              </c:ext>
            </c:extLst>
          </c:dPt>
          <c:dPt>
            <c:idx val="1"/>
            <c:invertIfNegative val="0"/>
            <c:bubble3D val="0"/>
            <c:extLst>
              <c:ext xmlns:c16="http://schemas.microsoft.com/office/drawing/2014/chart" uri="{C3380CC4-5D6E-409C-BE32-E72D297353CC}">
                <c16:uniqueId val="{00000003-493E-4EBE-B81E-FE4E68D8EDE0}"/>
              </c:ext>
            </c:extLst>
          </c:dPt>
          <c:dPt>
            <c:idx val="2"/>
            <c:invertIfNegative val="0"/>
            <c:bubble3D val="0"/>
            <c:extLst>
              <c:ext xmlns:c16="http://schemas.microsoft.com/office/drawing/2014/chart" uri="{C3380CC4-5D6E-409C-BE32-E72D297353CC}">
                <c16:uniqueId val="{00000005-493E-4EBE-B81E-FE4E68D8EDE0}"/>
              </c:ext>
            </c:extLst>
          </c:dPt>
          <c:dPt>
            <c:idx val="3"/>
            <c:invertIfNegative val="0"/>
            <c:bubble3D val="0"/>
            <c:extLst>
              <c:ext xmlns:c16="http://schemas.microsoft.com/office/drawing/2014/chart" uri="{C3380CC4-5D6E-409C-BE32-E72D297353CC}">
                <c16:uniqueId val="{00000007-493E-4EBE-B81E-FE4E68D8EDE0}"/>
              </c:ext>
            </c:extLst>
          </c:dPt>
          <c:dPt>
            <c:idx val="4"/>
            <c:invertIfNegative val="0"/>
            <c:bubble3D val="0"/>
            <c:extLst>
              <c:ext xmlns:c16="http://schemas.microsoft.com/office/drawing/2014/chart" uri="{C3380CC4-5D6E-409C-BE32-E72D297353CC}">
                <c16:uniqueId val="{00000009-493E-4EBE-B81E-FE4E68D8EDE0}"/>
              </c:ext>
            </c:extLst>
          </c:dPt>
          <c:dPt>
            <c:idx val="5"/>
            <c:invertIfNegative val="0"/>
            <c:bubble3D val="0"/>
            <c:extLst>
              <c:ext xmlns:c16="http://schemas.microsoft.com/office/drawing/2014/chart" uri="{C3380CC4-5D6E-409C-BE32-E72D297353CC}">
                <c16:uniqueId val="{0000000B-493E-4EBE-B81E-FE4E68D8EDE0}"/>
              </c:ext>
            </c:extLst>
          </c:dPt>
          <c:dPt>
            <c:idx val="7"/>
            <c:invertIfNegative val="0"/>
            <c:bubble3D val="0"/>
            <c:extLst>
              <c:ext xmlns:c16="http://schemas.microsoft.com/office/drawing/2014/chart" uri="{C3380CC4-5D6E-409C-BE32-E72D297353CC}">
                <c16:uniqueId val="{0000000D-493E-4EBE-B81E-FE4E68D8EDE0}"/>
              </c:ext>
            </c:extLst>
          </c:dPt>
          <c:dPt>
            <c:idx val="8"/>
            <c:invertIfNegative val="0"/>
            <c:bubble3D val="0"/>
            <c:extLst>
              <c:ext xmlns:c16="http://schemas.microsoft.com/office/drawing/2014/chart" uri="{C3380CC4-5D6E-409C-BE32-E72D297353CC}">
                <c16:uniqueId val="{0000000F-493E-4EBE-B81E-FE4E68D8EDE0}"/>
              </c:ext>
            </c:extLst>
          </c:dPt>
          <c:dPt>
            <c:idx val="9"/>
            <c:invertIfNegative val="0"/>
            <c:bubble3D val="0"/>
            <c:extLst>
              <c:ext xmlns:c16="http://schemas.microsoft.com/office/drawing/2014/chart" uri="{C3380CC4-5D6E-409C-BE32-E72D297353CC}">
                <c16:uniqueId val="{00000011-493E-4EBE-B81E-FE4E68D8EDE0}"/>
              </c:ext>
            </c:extLst>
          </c:dPt>
          <c:dPt>
            <c:idx val="10"/>
            <c:invertIfNegative val="0"/>
            <c:bubble3D val="0"/>
            <c:extLst>
              <c:ext xmlns:c16="http://schemas.microsoft.com/office/drawing/2014/chart" uri="{C3380CC4-5D6E-409C-BE32-E72D297353CC}">
                <c16:uniqueId val="{00000013-493E-4EBE-B81E-FE4E68D8EDE0}"/>
              </c:ext>
            </c:extLst>
          </c:dPt>
          <c:dPt>
            <c:idx val="11"/>
            <c:invertIfNegative val="0"/>
            <c:bubble3D val="0"/>
            <c:extLst>
              <c:ext xmlns:c16="http://schemas.microsoft.com/office/drawing/2014/chart" uri="{C3380CC4-5D6E-409C-BE32-E72D297353CC}">
                <c16:uniqueId val="{00000015-493E-4EBE-B81E-FE4E68D8EDE0}"/>
              </c:ext>
            </c:extLst>
          </c:dPt>
          <c:dPt>
            <c:idx val="12"/>
            <c:invertIfNegative val="0"/>
            <c:bubble3D val="0"/>
            <c:extLst>
              <c:ext xmlns:c16="http://schemas.microsoft.com/office/drawing/2014/chart" uri="{C3380CC4-5D6E-409C-BE32-E72D297353CC}">
                <c16:uniqueId val="{00000017-493E-4EBE-B81E-FE4E68D8EDE0}"/>
              </c:ext>
            </c:extLst>
          </c:dPt>
          <c:dPt>
            <c:idx val="13"/>
            <c:invertIfNegative val="0"/>
            <c:bubble3D val="0"/>
            <c:extLst>
              <c:ext xmlns:c16="http://schemas.microsoft.com/office/drawing/2014/chart" uri="{C3380CC4-5D6E-409C-BE32-E72D297353CC}">
                <c16:uniqueId val="{00000019-493E-4EBE-B81E-FE4E68D8EDE0}"/>
              </c:ext>
            </c:extLst>
          </c:dPt>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Pre K</c:v>
                </c:pt>
                <c:pt idx="1">
                  <c:v>K</c:v>
                </c:pt>
                <c:pt idx="2">
                  <c:v>1</c:v>
                </c:pt>
                <c:pt idx="3">
                  <c:v>2</c:v>
                </c:pt>
                <c:pt idx="4">
                  <c:v>3</c:v>
                </c:pt>
                <c:pt idx="5">
                  <c:v>4</c:v>
                </c:pt>
                <c:pt idx="6">
                  <c:v>5</c:v>
                </c:pt>
                <c:pt idx="7">
                  <c:v>6</c:v>
                </c:pt>
                <c:pt idx="8">
                  <c:v>7</c:v>
                </c:pt>
                <c:pt idx="9">
                  <c:v>8</c:v>
                </c:pt>
                <c:pt idx="10">
                  <c:v>9</c:v>
                </c:pt>
                <c:pt idx="11">
                  <c:v>10</c:v>
                </c:pt>
                <c:pt idx="12">
                  <c:v>11</c:v>
                </c:pt>
                <c:pt idx="13">
                  <c:v>12</c:v>
                </c:pt>
              </c:strCache>
            </c:strRef>
          </c:cat>
          <c:val>
            <c:numRef>
              <c:f>Sheet1!$B$2:$B$15</c:f>
              <c:numCache>
                <c:formatCode>0%</c:formatCode>
                <c:ptCount val="14"/>
                <c:pt idx="0">
                  <c:v>2.7E-2</c:v>
                </c:pt>
                <c:pt idx="1">
                  <c:v>0.15129999999999999</c:v>
                </c:pt>
                <c:pt idx="2">
                  <c:v>0.1459</c:v>
                </c:pt>
                <c:pt idx="3">
                  <c:v>0.127</c:v>
                </c:pt>
                <c:pt idx="4">
                  <c:v>0.1</c:v>
                </c:pt>
                <c:pt idx="5">
                  <c:v>0.13239999999999999</c:v>
                </c:pt>
                <c:pt idx="6">
                  <c:v>0.14860000000000001</c:v>
                </c:pt>
                <c:pt idx="7">
                  <c:v>0.1135</c:v>
                </c:pt>
                <c:pt idx="8">
                  <c:v>0.15670000000000001</c:v>
                </c:pt>
                <c:pt idx="9">
                  <c:v>0.14319999999999999</c:v>
                </c:pt>
                <c:pt idx="10">
                  <c:v>0.15129999999999999</c:v>
                </c:pt>
                <c:pt idx="11">
                  <c:v>0.127</c:v>
                </c:pt>
                <c:pt idx="12">
                  <c:v>0.1162</c:v>
                </c:pt>
                <c:pt idx="13">
                  <c:v>0.1108</c:v>
                </c:pt>
              </c:numCache>
            </c:numRef>
          </c:val>
          <c:extLst>
            <c:ext xmlns:c16="http://schemas.microsoft.com/office/drawing/2014/chart" uri="{C3380CC4-5D6E-409C-BE32-E72D297353CC}">
              <c16:uniqueId val="{00000018-493E-4EBE-B81E-FE4E68D8EDE0}"/>
            </c:ext>
          </c:extLst>
        </c:ser>
        <c:dLbls>
          <c:showLegendKey val="0"/>
          <c:showVal val="0"/>
          <c:showCatName val="0"/>
          <c:showSerName val="0"/>
          <c:showPercent val="0"/>
          <c:showBubbleSize val="0"/>
        </c:dLbls>
        <c:gapWidth val="150"/>
        <c:shape val="box"/>
        <c:axId val="405435576"/>
        <c:axId val="405439496"/>
        <c:axId val="0"/>
      </c:bar3DChart>
      <c:catAx>
        <c:axId val="405435576"/>
        <c:scaling>
          <c:orientation val="minMax"/>
        </c:scaling>
        <c:delete val="0"/>
        <c:axPos val="b"/>
        <c:numFmt formatCode="General" sourceLinked="0"/>
        <c:majorTickMark val="out"/>
        <c:minorTickMark val="none"/>
        <c:tickLblPos val="nextTo"/>
        <c:txPr>
          <a:bodyPr/>
          <a:lstStyle/>
          <a:p>
            <a:pPr>
              <a:defRPr sz="1600" b="1"/>
            </a:pPr>
            <a:endParaRPr lang="en-US"/>
          </a:p>
        </c:txPr>
        <c:crossAx val="405439496"/>
        <c:crosses val="autoZero"/>
        <c:auto val="1"/>
        <c:lblAlgn val="ctr"/>
        <c:lblOffset val="100"/>
        <c:noMultiLvlLbl val="0"/>
      </c:catAx>
      <c:valAx>
        <c:axId val="405439496"/>
        <c:scaling>
          <c:orientation val="minMax"/>
        </c:scaling>
        <c:delete val="0"/>
        <c:axPos val="l"/>
        <c:majorGridlines/>
        <c:numFmt formatCode="0%" sourceLinked="1"/>
        <c:majorTickMark val="out"/>
        <c:minorTickMark val="none"/>
        <c:tickLblPos val="nextTo"/>
        <c:txPr>
          <a:bodyPr/>
          <a:lstStyle/>
          <a:p>
            <a:pPr>
              <a:defRPr sz="1600" b="1"/>
            </a:pPr>
            <a:endParaRPr lang="en-US"/>
          </a:p>
        </c:txPr>
        <c:crossAx val="4054355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1.7957616409059979E-2"/>
                  <c:y val="-4.0926980622687369E-2"/>
                </c:manualLayout>
              </c:layout>
              <c:spPr/>
              <c:txPr>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7.1103698843200266E-2"/>
                  <c:y val="-0.2300624198651204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c:v>
                </c:pt>
                <c:pt idx="1">
                  <c:v>0.6</c:v>
                </c:pt>
                <c:pt idx="2">
                  <c:v>0.2</c:v>
                </c:pt>
                <c:pt idx="3">
                  <c:v>0.2</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2.6795470010693108E-2"/>
                  <c:y val="-2.4090784657320449E-2"/>
                </c:manualLayout>
              </c:layout>
              <c:spPr/>
              <c:txPr>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74-410A-B654-6FBD221E1B18}"/>
                </c:ext>
              </c:extLst>
            </c:dLbl>
            <c:dLbl>
              <c:idx val="1"/>
              <c:layout>
                <c:manualLayout>
                  <c:x val="-4.4869130941965589E-2"/>
                  <c:y val="-0.24128655050869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74-410A-B654-6FBD221E1B18}"/>
                </c:ext>
              </c:extLst>
            </c:dLbl>
            <c:dLbl>
              <c:idx val="2"/>
              <c:layout>
                <c:manualLayout>
                  <c:x val="1.114963060173034E-2"/>
                  <c:y val="-7.8523178382147618E-2"/>
                </c:manualLayout>
              </c:layout>
              <c:spPr>
                <a:noFill/>
                <a:ln>
                  <a:noFill/>
                </a:ln>
                <a:effectLst/>
              </c:spPr>
              <c:txPr>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168-4B82-A536-68195FD93061}"/>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Sheet1!$A$2:$A$5</c:f>
              <c:strCache>
                <c:ptCount val="4"/>
                <c:pt idx="0">
                  <c:v>Too high</c:v>
                </c:pt>
                <c:pt idx="1">
                  <c:v>Just right</c:v>
                </c:pt>
                <c:pt idx="2">
                  <c:v>Too low</c:v>
                </c:pt>
                <c:pt idx="3">
                  <c:v>Don't know</c:v>
                </c:pt>
              </c:strCache>
            </c:strRef>
          </c:cat>
          <c:val>
            <c:numRef>
              <c:f>Sheet1!$B$2:$B$5</c:f>
              <c:numCache>
                <c:formatCode>0%</c:formatCode>
                <c:ptCount val="4"/>
                <c:pt idx="0">
                  <c:v>0</c:v>
                </c:pt>
                <c:pt idx="1">
                  <c:v>0.9</c:v>
                </c:pt>
                <c:pt idx="2">
                  <c:v>0</c:v>
                </c:pt>
                <c:pt idx="3">
                  <c:v>0.1</c:v>
                </c:pt>
              </c:numCache>
            </c:numRef>
          </c:val>
          <c:extLst>
            <c:ext xmlns:c16="http://schemas.microsoft.com/office/drawing/2014/chart" uri="{C3380CC4-5D6E-409C-BE32-E72D297353CC}">
              <c16:uniqueId val="{00000002-5674-410A-B654-6FBD221E1B18}"/>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chemeClr val="accent5"/>
            </a:solidFill>
          </c:spPr>
          <c:invertIfNegative val="0"/>
          <c:dPt>
            <c:idx val="0"/>
            <c:invertIfNegative val="0"/>
            <c:bubble3D val="0"/>
            <c:extLst>
              <c:ext xmlns:c16="http://schemas.microsoft.com/office/drawing/2014/chart" uri="{C3380CC4-5D6E-409C-BE32-E72D297353CC}">
                <c16:uniqueId val="{00000001-5484-4121-9416-1492EC822DB8}"/>
              </c:ext>
            </c:extLst>
          </c:dPt>
          <c:dPt>
            <c:idx val="1"/>
            <c:invertIfNegative val="0"/>
            <c:bubble3D val="0"/>
            <c:extLst>
              <c:ext xmlns:c16="http://schemas.microsoft.com/office/drawing/2014/chart" uri="{C3380CC4-5D6E-409C-BE32-E72D297353CC}">
                <c16:uniqueId val="{00000003-5484-4121-9416-1492EC822DB8}"/>
              </c:ext>
            </c:extLst>
          </c:dPt>
          <c:dPt>
            <c:idx val="2"/>
            <c:invertIfNegative val="0"/>
            <c:bubble3D val="0"/>
            <c:extLst>
              <c:ext xmlns:c16="http://schemas.microsoft.com/office/drawing/2014/chart" uri="{C3380CC4-5D6E-409C-BE32-E72D297353CC}">
                <c16:uniqueId val="{00000005-5484-4121-9416-1492EC822DB8}"/>
              </c:ext>
            </c:extLst>
          </c:dPt>
          <c:dPt>
            <c:idx val="3"/>
            <c:invertIfNegative val="0"/>
            <c:bubble3D val="0"/>
            <c:extLst>
              <c:ext xmlns:c16="http://schemas.microsoft.com/office/drawing/2014/chart" uri="{C3380CC4-5D6E-409C-BE32-E72D297353CC}">
                <c16:uniqueId val="{00000007-5484-4121-9416-1492EC822DB8}"/>
              </c:ext>
            </c:extLst>
          </c:dPt>
          <c:dPt>
            <c:idx val="4"/>
            <c:invertIfNegative val="0"/>
            <c:bubble3D val="0"/>
            <c:extLst>
              <c:ext xmlns:c16="http://schemas.microsoft.com/office/drawing/2014/chart" uri="{C3380CC4-5D6E-409C-BE32-E72D297353CC}">
                <c16:uniqueId val="{00000009-5484-4121-9416-1492EC822DB8}"/>
              </c:ext>
            </c:extLst>
          </c:dPt>
          <c:dPt>
            <c:idx val="5"/>
            <c:invertIfNegative val="0"/>
            <c:bubble3D val="0"/>
            <c:extLst>
              <c:ext xmlns:c16="http://schemas.microsoft.com/office/drawing/2014/chart" uri="{C3380CC4-5D6E-409C-BE32-E72D297353CC}">
                <c16:uniqueId val="{0000000B-5484-4121-9416-1492EC822DB8}"/>
              </c:ext>
            </c:extLst>
          </c:dPt>
          <c:dPt>
            <c:idx val="7"/>
            <c:invertIfNegative val="0"/>
            <c:bubble3D val="0"/>
            <c:extLst>
              <c:ext xmlns:c16="http://schemas.microsoft.com/office/drawing/2014/chart" uri="{C3380CC4-5D6E-409C-BE32-E72D297353CC}">
                <c16:uniqueId val="{0000000D-5484-4121-9416-1492EC822DB8}"/>
              </c:ext>
            </c:extLst>
          </c:dPt>
          <c:dPt>
            <c:idx val="8"/>
            <c:invertIfNegative val="0"/>
            <c:bubble3D val="0"/>
            <c:extLst>
              <c:ext xmlns:c16="http://schemas.microsoft.com/office/drawing/2014/chart" uri="{C3380CC4-5D6E-409C-BE32-E72D297353CC}">
                <c16:uniqueId val="{0000000F-5484-4121-9416-1492EC822DB8}"/>
              </c:ext>
            </c:extLst>
          </c:dPt>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Very Satisfied</c:v>
                </c:pt>
                <c:pt idx="1">
                  <c:v>Satisfied</c:v>
                </c:pt>
                <c:pt idx="2">
                  <c:v>Not Satisfied</c:v>
                </c:pt>
                <c:pt idx="3">
                  <c:v>Very Unsatisfied</c:v>
                </c:pt>
                <c:pt idx="4">
                  <c:v>Don't Know</c:v>
                </c:pt>
              </c:strCache>
            </c:strRef>
          </c:cat>
          <c:val>
            <c:numRef>
              <c:f>Sheet1!$B$2:$B$6</c:f>
              <c:numCache>
                <c:formatCode>0%</c:formatCode>
                <c:ptCount val="5"/>
                <c:pt idx="0">
                  <c:v>0.14000000000000001</c:v>
                </c:pt>
                <c:pt idx="1">
                  <c:v>0.65</c:v>
                </c:pt>
                <c:pt idx="2">
                  <c:v>0.13</c:v>
                </c:pt>
                <c:pt idx="3">
                  <c:v>0.05</c:v>
                </c:pt>
                <c:pt idx="4">
                  <c:v>0.03</c:v>
                </c:pt>
              </c:numCache>
            </c:numRef>
          </c:val>
          <c:extLst>
            <c:ext xmlns:c16="http://schemas.microsoft.com/office/drawing/2014/chart" uri="{C3380CC4-5D6E-409C-BE32-E72D297353CC}">
              <c16:uniqueId val="{00000010-5484-4121-9416-1492EC822DB8}"/>
            </c:ext>
          </c:extLst>
        </c:ser>
        <c:dLbls>
          <c:showLegendKey val="0"/>
          <c:showVal val="0"/>
          <c:showCatName val="0"/>
          <c:showSerName val="0"/>
          <c:showPercent val="0"/>
          <c:showBubbleSize val="0"/>
        </c:dLbls>
        <c:gapWidth val="150"/>
        <c:shape val="box"/>
        <c:axId val="239324984"/>
        <c:axId val="239327728"/>
        <c:axId val="0"/>
      </c:bar3DChart>
      <c:catAx>
        <c:axId val="239324984"/>
        <c:scaling>
          <c:orientation val="minMax"/>
        </c:scaling>
        <c:delete val="0"/>
        <c:axPos val="b"/>
        <c:numFmt formatCode="General" sourceLinked="0"/>
        <c:majorTickMark val="out"/>
        <c:minorTickMark val="none"/>
        <c:tickLblPos val="nextTo"/>
        <c:txPr>
          <a:bodyPr/>
          <a:lstStyle/>
          <a:p>
            <a:pPr>
              <a:defRPr b="1"/>
            </a:pPr>
            <a:endParaRPr lang="en-US"/>
          </a:p>
        </c:txPr>
        <c:crossAx val="239327728"/>
        <c:crosses val="autoZero"/>
        <c:auto val="1"/>
        <c:lblAlgn val="ctr"/>
        <c:lblOffset val="100"/>
        <c:noMultiLvlLbl val="0"/>
      </c:catAx>
      <c:valAx>
        <c:axId val="239327728"/>
        <c:scaling>
          <c:orientation val="minMax"/>
          <c:max val="1"/>
        </c:scaling>
        <c:delete val="0"/>
        <c:axPos val="l"/>
        <c:majorGridlines/>
        <c:numFmt formatCode="0%" sourceLinked="1"/>
        <c:majorTickMark val="out"/>
        <c:minorTickMark val="none"/>
        <c:tickLblPos val="nextTo"/>
        <c:txPr>
          <a:bodyPr/>
          <a:lstStyle/>
          <a:p>
            <a:pPr>
              <a:defRPr sz="1600" b="1"/>
            </a:pPr>
            <a:endParaRPr lang="en-US"/>
          </a:p>
        </c:txPr>
        <c:crossAx val="23932498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chemeClr val="accent6"/>
            </a:solidFill>
          </c:spPr>
          <c:invertIfNegative val="0"/>
          <c:dPt>
            <c:idx val="0"/>
            <c:invertIfNegative val="0"/>
            <c:bubble3D val="0"/>
            <c:extLst>
              <c:ext xmlns:c16="http://schemas.microsoft.com/office/drawing/2014/chart" uri="{C3380CC4-5D6E-409C-BE32-E72D297353CC}">
                <c16:uniqueId val="{00000001-701A-41CA-A7A6-5C84541F0904}"/>
              </c:ext>
            </c:extLst>
          </c:dPt>
          <c:dPt>
            <c:idx val="1"/>
            <c:invertIfNegative val="0"/>
            <c:bubble3D val="0"/>
            <c:extLst>
              <c:ext xmlns:c16="http://schemas.microsoft.com/office/drawing/2014/chart" uri="{C3380CC4-5D6E-409C-BE32-E72D297353CC}">
                <c16:uniqueId val="{00000003-701A-41CA-A7A6-5C84541F0904}"/>
              </c:ext>
            </c:extLst>
          </c:dPt>
          <c:dPt>
            <c:idx val="2"/>
            <c:invertIfNegative val="0"/>
            <c:bubble3D val="0"/>
            <c:extLst>
              <c:ext xmlns:c16="http://schemas.microsoft.com/office/drawing/2014/chart" uri="{C3380CC4-5D6E-409C-BE32-E72D297353CC}">
                <c16:uniqueId val="{00000005-701A-41CA-A7A6-5C84541F0904}"/>
              </c:ext>
            </c:extLst>
          </c:dPt>
          <c:dPt>
            <c:idx val="3"/>
            <c:invertIfNegative val="0"/>
            <c:bubble3D val="0"/>
            <c:extLst>
              <c:ext xmlns:c16="http://schemas.microsoft.com/office/drawing/2014/chart" uri="{C3380CC4-5D6E-409C-BE32-E72D297353CC}">
                <c16:uniqueId val="{00000007-701A-41CA-A7A6-5C84541F0904}"/>
              </c:ext>
            </c:extLst>
          </c:dPt>
          <c:dPt>
            <c:idx val="4"/>
            <c:invertIfNegative val="0"/>
            <c:bubble3D val="0"/>
            <c:extLst>
              <c:ext xmlns:c16="http://schemas.microsoft.com/office/drawing/2014/chart" uri="{C3380CC4-5D6E-409C-BE32-E72D297353CC}">
                <c16:uniqueId val="{00000009-701A-41CA-A7A6-5C84541F0904}"/>
              </c:ext>
            </c:extLst>
          </c:dPt>
          <c:dPt>
            <c:idx val="5"/>
            <c:invertIfNegative val="0"/>
            <c:bubble3D val="0"/>
            <c:extLst>
              <c:ext xmlns:c16="http://schemas.microsoft.com/office/drawing/2014/chart" uri="{C3380CC4-5D6E-409C-BE32-E72D297353CC}">
                <c16:uniqueId val="{0000000B-701A-41CA-A7A6-5C84541F0904}"/>
              </c:ext>
            </c:extLst>
          </c:dPt>
          <c:dPt>
            <c:idx val="7"/>
            <c:invertIfNegative val="0"/>
            <c:bubble3D val="0"/>
            <c:extLst>
              <c:ext xmlns:c16="http://schemas.microsoft.com/office/drawing/2014/chart" uri="{C3380CC4-5D6E-409C-BE32-E72D297353CC}">
                <c16:uniqueId val="{0000000D-701A-41CA-A7A6-5C84541F0904}"/>
              </c:ext>
            </c:extLst>
          </c:dPt>
          <c:dPt>
            <c:idx val="8"/>
            <c:invertIfNegative val="0"/>
            <c:bubble3D val="0"/>
            <c:extLst>
              <c:ext xmlns:c16="http://schemas.microsoft.com/office/drawing/2014/chart" uri="{C3380CC4-5D6E-409C-BE32-E72D297353CC}">
                <c16:uniqueId val="{0000000F-701A-41CA-A7A6-5C84541F0904}"/>
              </c:ext>
            </c:extLst>
          </c:dPt>
          <c:dPt>
            <c:idx val="9"/>
            <c:invertIfNegative val="0"/>
            <c:bubble3D val="0"/>
            <c:extLst>
              <c:ext xmlns:c16="http://schemas.microsoft.com/office/drawing/2014/chart" uri="{C3380CC4-5D6E-409C-BE32-E72D297353CC}">
                <c16:uniqueId val="{00000010-88F0-4D9C-8A2A-ECC5C2ACBCCA}"/>
              </c:ext>
            </c:extLst>
          </c:dPt>
          <c:dPt>
            <c:idx val="10"/>
            <c:invertIfNegative val="0"/>
            <c:bubble3D val="0"/>
            <c:extLst>
              <c:ext xmlns:c16="http://schemas.microsoft.com/office/drawing/2014/chart" uri="{C3380CC4-5D6E-409C-BE32-E72D297353CC}">
                <c16:uniqueId val="{00000011-88F0-4D9C-8A2A-ECC5C2ACBCCA}"/>
              </c:ext>
            </c:extLst>
          </c:dPt>
          <c:dPt>
            <c:idx val="11"/>
            <c:invertIfNegative val="0"/>
            <c:bubble3D val="0"/>
            <c:extLst>
              <c:ext xmlns:c16="http://schemas.microsoft.com/office/drawing/2014/chart" uri="{C3380CC4-5D6E-409C-BE32-E72D297353CC}">
                <c16:uniqueId val="{00000012-88F0-4D9C-8A2A-ECC5C2ACBCCA}"/>
              </c:ext>
            </c:extLst>
          </c:dPt>
          <c:dPt>
            <c:idx val="12"/>
            <c:invertIfNegative val="0"/>
            <c:bubble3D val="0"/>
            <c:extLst>
              <c:ext xmlns:c16="http://schemas.microsoft.com/office/drawing/2014/chart" uri="{C3380CC4-5D6E-409C-BE32-E72D297353CC}">
                <c16:uniqueId val="{00000013-88F0-4D9C-8A2A-ECC5C2ACBCCA}"/>
              </c:ext>
            </c:extLst>
          </c:dPt>
          <c:dPt>
            <c:idx val="13"/>
            <c:invertIfNegative val="0"/>
            <c:bubble3D val="0"/>
            <c:extLst>
              <c:ext xmlns:c16="http://schemas.microsoft.com/office/drawing/2014/chart" uri="{C3380CC4-5D6E-409C-BE32-E72D297353CC}">
                <c16:uniqueId val="{00000014-88F0-4D9C-8A2A-ECC5C2ACBCCA}"/>
              </c:ext>
            </c:extLst>
          </c:dPt>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None</c:v>
                </c:pt>
                <c:pt idx="1">
                  <c:v>Gifted and talented</c:v>
                </c:pt>
                <c:pt idx="2">
                  <c:v>Student receiving special education services</c:v>
                </c:pt>
                <c:pt idx="3">
                  <c:v>English Language Learner (ELL)</c:v>
                </c:pt>
              </c:strCache>
            </c:strRef>
          </c:cat>
          <c:val>
            <c:numRef>
              <c:f>Sheet1!$B$2:$B$5</c:f>
              <c:numCache>
                <c:formatCode>0%</c:formatCode>
                <c:ptCount val="4"/>
                <c:pt idx="0">
                  <c:v>0.65147453083109919</c:v>
                </c:pt>
                <c:pt idx="1">
                  <c:v>0.15549597855227881</c:v>
                </c:pt>
                <c:pt idx="2">
                  <c:v>0.15281501340482573</c:v>
                </c:pt>
                <c:pt idx="3">
                  <c:v>4.0214477211796197E-2</c:v>
                </c:pt>
              </c:numCache>
            </c:numRef>
          </c:val>
          <c:extLst>
            <c:ext xmlns:c16="http://schemas.microsoft.com/office/drawing/2014/chart" uri="{C3380CC4-5D6E-409C-BE32-E72D297353CC}">
              <c16:uniqueId val="{00000010-701A-41CA-A7A6-5C84541F0904}"/>
            </c:ext>
          </c:extLst>
        </c:ser>
        <c:dLbls>
          <c:showLegendKey val="0"/>
          <c:showVal val="0"/>
          <c:showCatName val="0"/>
          <c:showSerName val="0"/>
          <c:showPercent val="0"/>
          <c:showBubbleSize val="0"/>
        </c:dLbls>
        <c:gapWidth val="150"/>
        <c:shape val="box"/>
        <c:axId val="242622400"/>
        <c:axId val="536043336"/>
        <c:axId val="0"/>
      </c:bar3DChart>
      <c:catAx>
        <c:axId val="242622400"/>
        <c:scaling>
          <c:orientation val="minMax"/>
        </c:scaling>
        <c:delete val="0"/>
        <c:axPos val="b"/>
        <c:numFmt formatCode="General" sourceLinked="0"/>
        <c:majorTickMark val="out"/>
        <c:minorTickMark val="none"/>
        <c:tickLblPos val="nextTo"/>
        <c:txPr>
          <a:bodyPr/>
          <a:lstStyle/>
          <a:p>
            <a:pPr>
              <a:defRPr sz="1600" b="1"/>
            </a:pPr>
            <a:endParaRPr lang="en-US"/>
          </a:p>
        </c:txPr>
        <c:crossAx val="536043336"/>
        <c:crosses val="autoZero"/>
        <c:auto val="1"/>
        <c:lblAlgn val="ctr"/>
        <c:lblOffset val="100"/>
        <c:noMultiLvlLbl val="0"/>
      </c:catAx>
      <c:valAx>
        <c:axId val="536043336"/>
        <c:scaling>
          <c:orientation val="minMax"/>
        </c:scaling>
        <c:delete val="0"/>
        <c:axPos val="l"/>
        <c:majorGridlines/>
        <c:numFmt formatCode="0%" sourceLinked="1"/>
        <c:majorTickMark val="out"/>
        <c:minorTickMark val="none"/>
        <c:tickLblPos val="nextTo"/>
        <c:txPr>
          <a:bodyPr/>
          <a:lstStyle/>
          <a:p>
            <a:pPr>
              <a:defRPr sz="1600" b="1"/>
            </a:pPr>
            <a:endParaRPr lang="en-US"/>
          </a:p>
        </c:txPr>
        <c:crossAx val="2426224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1"/>
              <c:layout>
                <c:manualLayout>
                  <c:x val="8.0130869058034418E-2"/>
                  <c:y val="3.93167155807504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42F-400D-A01D-B2A5D3906987}"/>
                </c:ext>
              </c:extLst>
            </c:dLbl>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0.51</c:v>
                </c:pt>
                <c:pt idx="1">
                  <c:v>0.49</c:v>
                </c:pt>
              </c:numCache>
            </c:numRef>
          </c:val>
          <c:extLst>
            <c:ext xmlns:c16="http://schemas.microsoft.com/office/drawing/2014/chart" uri="{C3380CC4-5D6E-409C-BE32-E72D297353CC}">
              <c16:uniqueId val="{00000001-142F-400D-A01D-B2A5D3906987}"/>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chemeClr val="accent3"/>
            </a:solidFill>
          </c:spPr>
          <c:invertIfNegative val="0"/>
          <c:dPt>
            <c:idx val="0"/>
            <c:invertIfNegative val="0"/>
            <c:bubble3D val="0"/>
            <c:extLst>
              <c:ext xmlns:c16="http://schemas.microsoft.com/office/drawing/2014/chart" uri="{C3380CC4-5D6E-409C-BE32-E72D297353CC}">
                <c16:uniqueId val="{00000001-493E-4EBE-B81E-FE4E68D8EDE0}"/>
              </c:ext>
            </c:extLst>
          </c:dPt>
          <c:dPt>
            <c:idx val="1"/>
            <c:invertIfNegative val="0"/>
            <c:bubble3D val="0"/>
            <c:extLst>
              <c:ext xmlns:c16="http://schemas.microsoft.com/office/drawing/2014/chart" uri="{C3380CC4-5D6E-409C-BE32-E72D297353CC}">
                <c16:uniqueId val="{00000003-493E-4EBE-B81E-FE4E68D8EDE0}"/>
              </c:ext>
            </c:extLst>
          </c:dPt>
          <c:dPt>
            <c:idx val="2"/>
            <c:invertIfNegative val="0"/>
            <c:bubble3D val="0"/>
            <c:extLst>
              <c:ext xmlns:c16="http://schemas.microsoft.com/office/drawing/2014/chart" uri="{C3380CC4-5D6E-409C-BE32-E72D297353CC}">
                <c16:uniqueId val="{00000005-493E-4EBE-B81E-FE4E68D8EDE0}"/>
              </c:ext>
            </c:extLst>
          </c:dPt>
          <c:dPt>
            <c:idx val="3"/>
            <c:invertIfNegative val="0"/>
            <c:bubble3D val="0"/>
            <c:extLst>
              <c:ext xmlns:c16="http://schemas.microsoft.com/office/drawing/2014/chart" uri="{C3380CC4-5D6E-409C-BE32-E72D297353CC}">
                <c16:uniqueId val="{00000007-493E-4EBE-B81E-FE4E68D8EDE0}"/>
              </c:ext>
            </c:extLst>
          </c:dPt>
          <c:dPt>
            <c:idx val="4"/>
            <c:invertIfNegative val="0"/>
            <c:bubble3D val="0"/>
            <c:extLst>
              <c:ext xmlns:c16="http://schemas.microsoft.com/office/drawing/2014/chart" uri="{C3380CC4-5D6E-409C-BE32-E72D297353CC}">
                <c16:uniqueId val="{00000009-493E-4EBE-B81E-FE4E68D8EDE0}"/>
              </c:ext>
            </c:extLst>
          </c:dPt>
          <c:dPt>
            <c:idx val="5"/>
            <c:invertIfNegative val="0"/>
            <c:bubble3D val="0"/>
            <c:extLst>
              <c:ext xmlns:c16="http://schemas.microsoft.com/office/drawing/2014/chart" uri="{C3380CC4-5D6E-409C-BE32-E72D297353CC}">
                <c16:uniqueId val="{0000000B-493E-4EBE-B81E-FE4E68D8EDE0}"/>
              </c:ext>
            </c:extLst>
          </c:dPt>
          <c:dPt>
            <c:idx val="7"/>
            <c:invertIfNegative val="0"/>
            <c:bubble3D val="0"/>
            <c:extLst>
              <c:ext xmlns:c16="http://schemas.microsoft.com/office/drawing/2014/chart" uri="{C3380CC4-5D6E-409C-BE32-E72D297353CC}">
                <c16:uniqueId val="{0000000D-493E-4EBE-B81E-FE4E68D8EDE0}"/>
              </c:ext>
            </c:extLst>
          </c:dPt>
          <c:dPt>
            <c:idx val="8"/>
            <c:invertIfNegative val="0"/>
            <c:bubble3D val="0"/>
            <c:extLst>
              <c:ext xmlns:c16="http://schemas.microsoft.com/office/drawing/2014/chart" uri="{C3380CC4-5D6E-409C-BE32-E72D297353CC}">
                <c16:uniqueId val="{0000000F-493E-4EBE-B81E-FE4E68D8EDE0}"/>
              </c:ext>
            </c:extLst>
          </c:dPt>
          <c:dPt>
            <c:idx val="9"/>
            <c:invertIfNegative val="0"/>
            <c:bubble3D val="0"/>
            <c:extLst>
              <c:ext xmlns:c16="http://schemas.microsoft.com/office/drawing/2014/chart" uri="{C3380CC4-5D6E-409C-BE32-E72D297353CC}">
                <c16:uniqueId val="{00000011-493E-4EBE-B81E-FE4E68D8EDE0}"/>
              </c:ext>
            </c:extLst>
          </c:dPt>
          <c:dPt>
            <c:idx val="10"/>
            <c:invertIfNegative val="0"/>
            <c:bubble3D val="0"/>
            <c:extLst>
              <c:ext xmlns:c16="http://schemas.microsoft.com/office/drawing/2014/chart" uri="{C3380CC4-5D6E-409C-BE32-E72D297353CC}">
                <c16:uniqueId val="{00000013-493E-4EBE-B81E-FE4E68D8EDE0}"/>
              </c:ext>
            </c:extLst>
          </c:dPt>
          <c:dPt>
            <c:idx val="11"/>
            <c:invertIfNegative val="0"/>
            <c:bubble3D val="0"/>
            <c:extLst>
              <c:ext xmlns:c16="http://schemas.microsoft.com/office/drawing/2014/chart" uri="{C3380CC4-5D6E-409C-BE32-E72D297353CC}">
                <c16:uniqueId val="{00000015-493E-4EBE-B81E-FE4E68D8EDE0}"/>
              </c:ext>
            </c:extLst>
          </c:dPt>
          <c:dPt>
            <c:idx val="12"/>
            <c:invertIfNegative val="0"/>
            <c:bubble3D val="0"/>
            <c:extLst>
              <c:ext xmlns:c16="http://schemas.microsoft.com/office/drawing/2014/chart" uri="{C3380CC4-5D6E-409C-BE32-E72D297353CC}">
                <c16:uniqueId val="{00000017-493E-4EBE-B81E-FE4E68D8EDE0}"/>
              </c:ext>
            </c:extLst>
          </c:dPt>
          <c:dPt>
            <c:idx val="13"/>
            <c:invertIfNegative val="0"/>
            <c:bubble3D val="0"/>
            <c:extLst>
              <c:ext xmlns:c16="http://schemas.microsoft.com/office/drawing/2014/chart" uri="{C3380CC4-5D6E-409C-BE32-E72D297353CC}">
                <c16:uniqueId val="{00000019-493E-4EBE-B81E-FE4E68D8EDE0}"/>
              </c:ext>
            </c:extLst>
          </c:dPt>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White</c:v>
                </c:pt>
                <c:pt idx="1">
                  <c:v>No response</c:v>
                </c:pt>
                <c:pt idx="2">
                  <c:v>Hispanic</c:v>
                </c:pt>
                <c:pt idx="3">
                  <c:v>Multiracial/Ethnic</c:v>
                </c:pt>
                <c:pt idx="4">
                  <c:v>Asian/Pacific Islander</c:v>
                </c:pt>
                <c:pt idx="5">
                  <c:v>Latino</c:v>
                </c:pt>
                <c:pt idx="6">
                  <c:v>Black</c:v>
                </c:pt>
                <c:pt idx="7">
                  <c:v>Native American</c:v>
                </c:pt>
              </c:strCache>
            </c:strRef>
          </c:cat>
          <c:val>
            <c:numRef>
              <c:f>Sheet1!$B$2:$B$9</c:f>
              <c:numCache>
                <c:formatCode>0%</c:formatCode>
                <c:ptCount val="8"/>
                <c:pt idx="0">
                  <c:v>0.80869999999999997</c:v>
                </c:pt>
                <c:pt idx="1">
                  <c:v>0.10100000000000001</c:v>
                </c:pt>
                <c:pt idx="2">
                  <c:v>4.0899999999999999E-2</c:v>
                </c:pt>
                <c:pt idx="3">
                  <c:v>1.9099999999999999E-2</c:v>
                </c:pt>
                <c:pt idx="4">
                  <c:v>1.09E-2</c:v>
                </c:pt>
                <c:pt idx="5">
                  <c:v>8.0999999999999996E-3</c:v>
                </c:pt>
                <c:pt idx="6" formatCode="0.00%">
                  <c:v>5.4000000000000003E-3</c:v>
                </c:pt>
                <c:pt idx="7" formatCode="0.00%">
                  <c:v>5.4000000000000003E-3</c:v>
                </c:pt>
              </c:numCache>
            </c:numRef>
          </c:val>
          <c:extLst>
            <c:ext xmlns:c16="http://schemas.microsoft.com/office/drawing/2014/chart" uri="{C3380CC4-5D6E-409C-BE32-E72D297353CC}">
              <c16:uniqueId val="{00000018-493E-4EBE-B81E-FE4E68D8EDE0}"/>
            </c:ext>
          </c:extLst>
        </c:ser>
        <c:dLbls>
          <c:showLegendKey val="0"/>
          <c:showVal val="0"/>
          <c:showCatName val="0"/>
          <c:showSerName val="0"/>
          <c:showPercent val="0"/>
          <c:showBubbleSize val="0"/>
        </c:dLbls>
        <c:gapWidth val="150"/>
        <c:shape val="box"/>
        <c:axId val="405438320"/>
        <c:axId val="405436360"/>
        <c:axId val="0"/>
      </c:bar3DChart>
      <c:catAx>
        <c:axId val="405438320"/>
        <c:scaling>
          <c:orientation val="minMax"/>
        </c:scaling>
        <c:delete val="0"/>
        <c:axPos val="b"/>
        <c:numFmt formatCode="General" sourceLinked="0"/>
        <c:majorTickMark val="out"/>
        <c:minorTickMark val="none"/>
        <c:tickLblPos val="nextTo"/>
        <c:txPr>
          <a:bodyPr/>
          <a:lstStyle/>
          <a:p>
            <a:pPr>
              <a:defRPr b="1"/>
            </a:pPr>
            <a:endParaRPr lang="en-US"/>
          </a:p>
        </c:txPr>
        <c:crossAx val="405436360"/>
        <c:crosses val="autoZero"/>
        <c:auto val="1"/>
        <c:lblAlgn val="ctr"/>
        <c:lblOffset val="100"/>
        <c:noMultiLvlLbl val="0"/>
      </c:catAx>
      <c:valAx>
        <c:axId val="405436360"/>
        <c:scaling>
          <c:orientation val="minMax"/>
        </c:scaling>
        <c:delete val="0"/>
        <c:axPos val="l"/>
        <c:majorGridlines/>
        <c:numFmt formatCode="0%" sourceLinked="1"/>
        <c:majorTickMark val="out"/>
        <c:minorTickMark val="none"/>
        <c:tickLblPos val="nextTo"/>
        <c:txPr>
          <a:bodyPr/>
          <a:lstStyle/>
          <a:p>
            <a:pPr>
              <a:defRPr sz="1600" b="1"/>
            </a:pPr>
            <a:endParaRPr lang="en-US"/>
          </a:p>
        </c:txPr>
        <c:crossAx val="4054383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7715323190533384"/>
          <c:y val="2.4774774774774775E-2"/>
          <c:w val="0.58065082966324122"/>
          <c:h val="0.8937234872667944"/>
        </c:manualLayout>
      </c:layout>
      <c:bar3DChart>
        <c:barDir val="bar"/>
        <c:grouping val="clustered"/>
        <c:varyColors val="0"/>
        <c:ser>
          <c:idx val="0"/>
          <c:order val="0"/>
          <c:tx>
            <c:strRef>
              <c:f>Sheet1!$B$1</c:f>
              <c:strCache>
                <c:ptCount val="1"/>
                <c:pt idx="0">
                  <c:v>Parents</c:v>
                </c:pt>
              </c:strCache>
            </c:strRef>
          </c:tx>
          <c:spPr>
            <a:solidFill>
              <a:schemeClr val="bg1">
                <a:lumMod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Sheet1!$A$2:$A$20</c:f>
              <c:strCache>
                <c:ptCount val="19"/>
                <c:pt idx="0">
                  <c:v>YouTube</c:v>
                </c:pt>
                <c:pt idx="1">
                  <c:v>Blogs</c:v>
                </c:pt>
                <c:pt idx="2">
                  <c:v>Twitter</c:v>
                </c:pt>
                <c:pt idx="3">
                  <c:v>School Board meetings</c:v>
                </c:pt>
                <c:pt idx="4">
                  <c:v>PTO meetings</c:v>
                </c:pt>
                <c:pt idx="5">
                  <c:v>Local newspapers</c:v>
                </c:pt>
                <c:pt idx="6">
                  <c:v>School Board agendas and minutes</c:v>
                </c:pt>
                <c:pt idx="7">
                  <c:v>Grade-level parent meetings</c:v>
                </c:pt>
                <c:pt idx="8">
                  <c:v>Open House</c:v>
                </c:pt>
                <c:pt idx="9">
                  <c:v>Teacher webpages</c:v>
                </c:pt>
                <c:pt idx="10">
                  <c:v>Facebook</c:v>
                </c:pt>
                <c:pt idx="11">
                  <c:v>Electronic classroom newsletters</c:v>
                </c:pt>
                <c:pt idx="12">
                  <c:v>District/school website</c:v>
                </c:pt>
                <c:pt idx="13">
                  <c:v>District/school newsletters</c:v>
                </c:pt>
                <c:pt idx="14">
                  <c:v>Text Messaging </c:v>
                </c:pt>
                <c:pt idx="15">
                  <c:v>Parent/Teacher conferences</c:v>
                </c:pt>
                <c:pt idx="16">
                  <c:v>Automatic phone notifications</c:v>
                </c:pt>
                <c:pt idx="17">
                  <c:v>Conversation with teachers/administrators</c:v>
                </c:pt>
                <c:pt idx="18">
                  <c:v>Email from teachers/administrators</c:v>
                </c:pt>
              </c:strCache>
            </c:strRef>
          </c:cat>
          <c:val>
            <c:numRef>
              <c:f>Sheet1!$B$2:$B$20</c:f>
              <c:numCache>
                <c:formatCode>0%</c:formatCode>
                <c:ptCount val="19"/>
                <c:pt idx="0">
                  <c:v>5.5999999999999999E-3</c:v>
                </c:pt>
                <c:pt idx="1">
                  <c:v>8.3999999999999995E-3</c:v>
                </c:pt>
                <c:pt idx="2">
                  <c:v>2.8000000000000001E-2</c:v>
                </c:pt>
                <c:pt idx="3">
                  <c:v>3.3599999999999998E-2</c:v>
                </c:pt>
                <c:pt idx="4">
                  <c:v>3.6400000000000002E-2</c:v>
                </c:pt>
                <c:pt idx="5">
                  <c:v>5.04E-2</c:v>
                </c:pt>
                <c:pt idx="6">
                  <c:v>5.6000000000000001E-2</c:v>
                </c:pt>
                <c:pt idx="7">
                  <c:v>0.14560000000000001</c:v>
                </c:pt>
                <c:pt idx="8">
                  <c:v>0.18759999999999999</c:v>
                </c:pt>
                <c:pt idx="9">
                  <c:v>0.2044</c:v>
                </c:pt>
                <c:pt idx="10">
                  <c:v>0.21279999999999999</c:v>
                </c:pt>
                <c:pt idx="11">
                  <c:v>0.25209999999999999</c:v>
                </c:pt>
                <c:pt idx="12">
                  <c:v>0.30530000000000002</c:v>
                </c:pt>
                <c:pt idx="13">
                  <c:v>0.4173</c:v>
                </c:pt>
                <c:pt idx="14">
                  <c:v>0.47049999999999997</c:v>
                </c:pt>
                <c:pt idx="15">
                  <c:v>0.52100000000000002</c:v>
                </c:pt>
                <c:pt idx="16">
                  <c:v>0.54059999999999997</c:v>
                </c:pt>
                <c:pt idx="17">
                  <c:v>0.56299999999999994</c:v>
                </c:pt>
                <c:pt idx="18">
                  <c:v>0.94110000000000005</c:v>
                </c:pt>
              </c:numCache>
            </c:numRef>
          </c:val>
          <c:extLst>
            <c:ext xmlns:c16="http://schemas.microsoft.com/office/drawing/2014/chart" uri="{C3380CC4-5D6E-409C-BE32-E72D297353CC}">
              <c16:uniqueId val="{00000000-1A8F-40D9-9495-DC1DD91C23A0}"/>
            </c:ext>
          </c:extLst>
        </c:ser>
        <c:dLbls>
          <c:showLegendKey val="0"/>
          <c:showVal val="0"/>
          <c:showCatName val="0"/>
          <c:showSerName val="0"/>
          <c:showPercent val="0"/>
          <c:showBubbleSize val="0"/>
        </c:dLbls>
        <c:gapWidth val="150"/>
        <c:shape val="box"/>
        <c:axId val="485315488"/>
        <c:axId val="485313136"/>
        <c:axId val="0"/>
      </c:bar3DChart>
      <c:catAx>
        <c:axId val="4853154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85313136"/>
        <c:crosses val="autoZero"/>
        <c:auto val="1"/>
        <c:lblAlgn val="ctr"/>
        <c:lblOffset val="100"/>
        <c:noMultiLvlLbl val="0"/>
      </c:catAx>
      <c:valAx>
        <c:axId val="485313136"/>
        <c:scaling>
          <c:orientation val="minMax"/>
        </c:scaling>
        <c:delete val="0"/>
        <c:axPos val="b"/>
        <c:majorGridlines>
          <c:spPr>
            <a:ln w="9525" cap="flat" cmpd="sng" algn="ctr">
              <a:solidFill>
                <a:schemeClr val="bg1">
                  <a:lumMod val="6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485315488"/>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chemeClr val="accent2">
                <a:lumMod val="75000"/>
              </a:schemeClr>
            </a:solidFill>
          </c:spPr>
          <c:invertIfNegative val="0"/>
          <c:dPt>
            <c:idx val="0"/>
            <c:invertIfNegative val="0"/>
            <c:bubble3D val="0"/>
            <c:extLst>
              <c:ext xmlns:c16="http://schemas.microsoft.com/office/drawing/2014/chart" uri="{C3380CC4-5D6E-409C-BE32-E72D297353CC}">
                <c16:uniqueId val="{00000001-5484-4121-9416-1492EC822DB8}"/>
              </c:ext>
            </c:extLst>
          </c:dPt>
          <c:dPt>
            <c:idx val="1"/>
            <c:invertIfNegative val="0"/>
            <c:bubble3D val="0"/>
            <c:extLst>
              <c:ext xmlns:c16="http://schemas.microsoft.com/office/drawing/2014/chart" uri="{C3380CC4-5D6E-409C-BE32-E72D297353CC}">
                <c16:uniqueId val="{00000003-5484-4121-9416-1492EC822DB8}"/>
              </c:ext>
            </c:extLst>
          </c:dPt>
          <c:dPt>
            <c:idx val="2"/>
            <c:invertIfNegative val="0"/>
            <c:bubble3D val="0"/>
            <c:extLst>
              <c:ext xmlns:c16="http://schemas.microsoft.com/office/drawing/2014/chart" uri="{C3380CC4-5D6E-409C-BE32-E72D297353CC}">
                <c16:uniqueId val="{00000005-5484-4121-9416-1492EC822DB8}"/>
              </c:ext>
            </c:extLst>
          </c:dPt>
          <c:dPt>
            <c:idx val="3"/>
            <c:invertIfNegative val="0"/>
            <c:bubble3D val="0"/>
            <c:extLst>
              <c:ext xmlns:c16="http://schemas.microsoft.com/office/drawing/2014/chart" uri="{C3380CC4-5D6E-409C-BE32-E72D297353CC}">
                <c16:uniqueId val="{00000007-5484-4121-9416-1492EC822DB8}"/>
              </c:ext>
            </c:extLst>
          </c:dPt>
          <c:dPt>
            <c:idx val="4"/>
            <c:invertIfNegative val="0"/>
            <c:bubble3D val="0"/>
            <c:extLst>
              <c:ext xmlns:c16="http://schemas.microsoft.com/office/drawing/2014/chart" uri="{C3380CC4-5D6E-409C-BE32-E72D297353CC}">
                <c16:uniqueId val="{00000009-5484-4121-9416-1492EC822DB8}"/>
              </c:ext>
            </c:extLst>
          </c:dPt>
          <c:dPt>
            <c:idx val="5"/>
            <c:invertIfNegative val="0"/>
            <c:bubble3D val="0"/>
            <c:extLst>
              <c:ext xmlns:c16="http://schemas.microsoft.com/office/drawing/2014/chart" uri="{C3380CC4-5D6E-409C-BE32-E72D297353CC}">
                <c16:uniqueId val="{0000000B-5484-4121-9416-1492EC822DB8}"/>
              </c:ext>
            </c:extLst>
          </c:dPt>
          <c:dPt>
            <c:idx val="7"/>
            <c:invertIfNegative val="0"/>
            <c:bubble3D val="0"/>
            <c:extLst>
              <c:ext xmlns:c16="http://schemas.microsoft.com/office/drawing/2014/chart" uri="{C3380CC4-5D6E-409C-BE32-E72D297353CC}">
                <c16:uniqueId val="{0000000D-5484-4121-9416-1492EC822DB8}"/>
              </c:ext>
            </c:extLst>
          </c:dPt>
          <c:dPt>
            <c:idx val="8"/>
            <c:invertIfNegative val="0"/>
            <c:bubble3D val="0"/>
            <c:extLst>
              <c:ext xmlns:c16="http://schemas.microsoft.com/office/drawing/2014/chart" uri="{C3380CC4-5D6E-409C-BE32-E72D297353CC}">
                <c16:uniqueId val="{0000000F-5484-4121-9416-1492EC822DB8}"/>
              </c:ext>
            </c:extLst>
          </c:dPt>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Daily</c:v>
                </c:pt>
                <c:pt idx="1">
                  <c:v>Weekly</c:v>
                </c:pt>
                <c:pt idx="2">
                  <c:v>Monthly</c:v>
                </c:pt>
                <c:pt idx="3">
                  <c:v>A couple times per year</c:v>
                </c:pt>
                <c:pt idx="4">
                  <c:v>Never</c:v>
                </c:pt>
              </c:strCache>
            </c:strRef>
          </c:cat>
          <c:val>
            <c:numRef>
              <c:f>Sheet1!$B$2:$B$6</c:f>
              <c:numCache>
                <c:formatCode>0%</c:formatCode>
                <c:ptCount val="5"/>
                <c:pt idx="0">
                  <c:v>3.9100000000000003E-2</c:v>
                </c:pt>
                <c:pt idx="1">
                  <c:v>0.34350000000000003</c:v>
                </c:pt>
                <c:pt idx="2">
                  <c:v>0.33239999999999997</c:v>
                </c:pt>
                <c:pt idx="3">
                  <c:v>0.22900000000000001</c:v>
                </c:pt>
                <c:pt idx="4">
                  <c:v>5.5800000000000002E-2</c:v>
                </c:pt>
              </c:numCache>
            </c:numRef>
          </c:val>
          <c:extLst>
            <c:ext xmlns:c16="http://schemas.microsoft.com/office/drawing/2014/chart" uri="{C3380CC4-5D6E-409C-BE32-E72D297353CC}">
              <c16:uniqueId val="{00000010-5484-4121-9416-1492EC822DB8}"/>
            </c:ext>
          </c:extLst>
        </c:ser>
        <c:dLbls>
          <c:showLegendKey val="0"/>
          <c:showVal val="0"/>
          <c:showCatName val="0"/>
          <c:showSerName val="0"/>
          <c:showPercent val="0"/>
          <c:showBubbleSize val="0"/>
        </c:dLbls>
        <c:gapWidth val="150"/>
        <c:shape val="box"/>
        <c:axId val="456225824"/>
        <c:axId val="456229744"/>
        <c:axId val="0"/>
      </c:bar3DChart>
      <c:catAx>
        <c:axId val="456225824"/>
        <c:scaling>
          <c:orientation val="minMax"/>
        </c:scaling>
        <c:delete val="0"/>
        <c:axPos val="b"/>
        <c:numFmt formatCode="General" sourceLinked="0"/>
        <c:majorTickMark val="out"/>
        <c:minorTickMark val="none"/>
        <c:tickLblPos val="nextTo"/>
        <c:txPr>
          <a:bodyPr/>
          <a:lstStyle/>
          <a:p>
            <a:pPr>
              <a:defRPr sz="1600" b="1"/>
            </a:pPr>
            <a:endParaRPr lang="en-US"/>
          </a:p>
        </c:txPr>
        <c:crossAx val="456229744"/>
        <c:crosses val="autoZero"/>
        <c:auto val="1"/>
        <c:lblAlgn val="ctr"/>
        <c:lblOffset val="100"/>
        <c:noMultiLvlLbl val="0"/>
      </c:catAx>
      <c:valAx>
        <c:axId val="456229744"/>
        <c:scaling>
          <c:orientation val="minMax"/>
          <c:max val="1"/>
        </c:scaling>
        <c:delete val="0"/>
        <c:axPos val="l"/>
        <c:majorGridlines/>
        <c:numFmt formatCode="0%" sourceLinked="1"/>
        <c:majorTickMark val="out"/>
        <c:minorTickMark val="none"/>
        <c:tickLblPos val="nextTo"/>
        <c:txPr>
          <a:bodyPr/>
          <a:lstStyle/>
          <a:p>
            <a:pPr>
              <a:defRPr sz="1600" b="1"/>
            </a:pPr>
            <a:endParaRPr lang="en-US"/>
          </a:p>
        </c:txPr>
        <c:crossAx val="45622582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53924934383202094"/>
          <c:y val="2.3809523809523808E-2"/>
          <c:w val="0.4233291776027997"/>
          <c:h val="0.90589477451682177"/>
        </c:manualLayout>
      </c:layout>
      <c:bar3DChart>
        <c:barDir val="bar"/>
        <c:grouping val="clustered"/>
        <c:varyColors val="0"/>
        <c:ser>
          <c:idx val="0"/>
          <c:order val="0"/>
          <c:tx>
            <c:strRef>
              <c:f>Sheet1!$B$1</c:f>
              <c:strCache>
                <c:ptCount val="1"/>
                <c:pt idx="0">
                  <c:v>Series 1</c:v>
                </c:pt>
              </c:strCache>
            </c:strRef>
          </c:tx>
          <c:spPr>
            <a:solidFill>
              <a:schemeClr val="accent5">
                <a:lumMod val="7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Order school apparel </c:v>
                </c:pt>
                <c:pt idx="1">
                  <c:v>Review school board agendas/minutes</c:v>
                </c:pt>
                <c:pt idx="2">
                  <c:v>To view District policies, bylaws and guidelines </c:v>
                </c:pt>
                <c:pt idx="3">
                  <c:v>To view lunch menu</c:v>
                </c:pt>
                <c:pt idx="4">
                  <c:v>To learn more about the school's current events</c:v>
                </c:pt>
                <c:pt idx="5">
                  <c:v>Access staff contact information</c:v>
                </c:pt>
                <c:pt idx="6">
                  <c:v>To view sports/co-curricular schedules</c:v>
                </c:pt>
                <c:pt idx="7">
                  <c:v>Family access portal to check grades, student schedules etc.</c:v>
                </c:pt>
                <c:pt idx="8">
                  <c:v>Search for upcoming events/view calendar</c:v>
                </c:pt>
              </c:strCache>
            </c:strRef>
          </c:cat>
          <c:val>
            <c:numRef>
              <c:f>Sheet1!$B$2:$B$10</c:f>
              <c:numCache>
                <c:formatCode>0%</c:formatCode>
                <c:ptCount val="9"/>
                <c:pt idx="0">
                  <c:v>3.85E-2</c:v>
                </c:pt>
                <c:pt idx="1">
                  <c:v>5.9299999999999999E-2</c:v>
                </c:pt>
                <c:pt idx="2">
                  <c:v>9.4899999999999998E-2</c:v>
                </c:pt>
                <c:pt idx="3">
                  <c:v>0.21659999999999999</c:v>
                </c:pt>
                <c:pt idx="4">
                  <c:v>0.30259999999999998</c:v>
                </c:pt>
                <c:pt idx="5">
                  <c:v>0.30859999999999999</c:v>
                </c:pt>
                <c:pt idx="6">
                  <c:v>0.3145</c:v>
                </c:pt>
                <c:pt idx="7">
                  <c:v>0.65569999999999995</c:v>
                </c:pt>
                <c:pt idx="8">
                  <c:v>0.7359</c:v>
                </c:pt>
              </c:numCache>
            </c:numRef>
          </c:val>
          <c:extLst>
            <c:ext xmlns:c16="http://schemas.microsoft.com/office/drawing/2014/chart" uri="{C3380CC4-5D6E-409C-BE32-E72D297353CC}">
              <c16:uniqueId val="{00000000-1A8F-40D9-9495-DC1DD91C23A0}"/>
            </c:ext>
          </c:extLst>
        </c:ser>
        <c:dLbls>
          <c:showLegendKey val="0"/>
          <c:showVal val="0"/>
          <c:showCatName val="0"/>
          <c:showSerName val="0"/>
          <c:showPercent val="0"/>
          <c:showBubbleSize val="0"/>
        </c:dLbls>
        <c:gapWidth val="150"/>
        <c:shape val="box"/>
        <c:axId val="536036280"/>
        <c:axId val="631636744"/>
        <c:axId val="0"/>
      </c:bar3DChart>
      <c:catAx>
        <c:axId val="5360362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631636744"/>
        <c:crosses val="autoZero"/>
        <c:auto val="1"/>
        <c:lblAlgn val="ctr"/>
        <c:lblOffset val="100"/>
        <c:noMultiLvlLbl val="0"/>
      </c:catAx>
      <c:valAx>
        <c:axId val="631636744"/>
        <c:scaling>
          <c:orientation val="minMax"/>
          <c:max val="1"/>
        </c:scaling>
        <c:delete val="0"/>
        <c:axPos val="b"/>
        <c:majorGridlines>
          <c:spPr>
            <a:ln w="9525" cap="flat" cmpd="sng" algn="ctr">
              <a:solidFill>
                <a:schemeClr val="bg1">
                  <a:lumMod val="6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536036280"/>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Pct</c:v>
                </c:pt>
              </c:strCache>
            </c:strRef>
          </c:tx>
          <c:spPr>
            <a:solidFill>
              <a:srgbClr val="FFC000"/>
            </a:solidFill>
          </c:spPr>
          <c:invertIfNegative val="0"/>
          <c:dPt>
            <c:idx val="0"/>
            <c:invertIfNegative val="0"/>
            <c:bubble3D val="0"/>
            <c:extLst>
              <c:ext xmlns:c16="http://schemas.microsoft.com/office/drawing/2014/chart" uri="{C3380CC4-5D6E-409C-BE32-E72D297353CC}">
                <c16:uniqueId val="{00000001-5484-4121-9416-1492EC822DB8}"/>
              </c:ext>
            </c:extLst>
          </c:dPt>
          <c:dPt>
            <c:idx val="1"/>
            <c:invertIfNegative val="0"/>
            <c:bubble3D val="0"/>
            <c:extLst>
              <c:ext xmlns:c16="http://schemas.microsoft.com/office/drawing/2014/chart" uri="{C3380CC4-5D6E-409C-BE32-E72D297353CC}">
                <c16:uniqueId val="{00000003-5484-4121-9416-1492EC822DB8}"/>
              </c:ext>
            </c:extLst>
          </c:dPt>
          <c:dPt>
            <c:idx val="2"/>
            <c:invertIfNegative val="0"/>
            <c:bubble3D val="0"/>
            <c:extLst>
              <c:ext xmlns:c16="http://schemas.microsoft.com/office/drawing/2014/chart" uri="{C3380CC4-5D6E-409C-BE32-E72D297353CC}">
                <c16:uniqueId val="{00000005-5484-4121-9416-1492EC822DB8}"/>
              </c:ext>
            </c:extLst>
          </c:dPt>
          <c:dPt>
            <c:idx val="3"/>
            <c:invertIfNegative val="0"/>
            <c:bubble3D val="0"/>
            <c:extLst>
              <c:ext xmlns:c16="http://schemas.microsoft.com/office/drawing/2014/chart" uri="{C3380CC4-5D6E-409C-BE32-E72D297353CC}">
                <c16:uniqueId val="{00000007-5484-4121-9416-1492EC822DB8}"/>
              </c:ext>
            </c:extLst>
          </c:dPt>
          <c:dPt>
            <c:idx val="4"/>
            <c:invertIfNegative val="0"/>
            <c:bubble3D val="0"/>
            <c:extLst>
              <c:ext xmlns:c16="http://schemas.microsoft.com/office/drawing/2014/chart" uri="{C3380CC4-5D6E-409C-BE32-E72D297353CC}">
                <c16:uniqueId val="{00000009-5484-4121-9416-1492EC822DB8}"/>
              </c:ext>
            </c:extLst>
          </c:dPt>
          <c:dPt>
            <c:idx val="5"/>
            <c:invertIfNegative val="0"/>
            <c:bubble3D val="0"/>
            <c:extLst>
              <c:ext xmlns:c16="http://schemas.microsoft.com/office/drawing/2014/chart" uri="{C3380CC4-5D6E-409C-BE32-E72D297353CC}">
                <c16:uniqueId val="{0000000B-5484-4121-9416-1492EC822DB8}"/>
              </c:ext>
            </c:extLst>
          </c:dPt>
          <c:dPt>
            <c:idx val="7"/>
            <c:invertIfNegative val="0"/>
            <c:bubble3D val="0"/>
            <c:extLst>
              <c:ext xmlns:c16="http://schemas.microsoft.com/office/drawing/2014/chart" uri="{C3380CC4-5D6E-409C-BE32-E72D297353CC}">
                <c16:uniqueId val="{0000000D-5484-4121-9416-1492EC822DB8}"/>
              </c:ext>
            </c:extLst>
          </c:dPt>
          <c:dPt>
            <c:idx val="8"/>
            <c:invertIfNegative val="0"/>
            <c:bubble3D val="0"/>
            <c:extLst>
              <c:ext xmlns:c16="http://schemas.microsoft.com/office/drawing/2014/chart" uri="{C3380CC4-5D6E-409C-BE32-E72D297353CC}">
                <c16:uniqueId val="{0000000F-5484-4121-9416-1492EC822DB8}"/>
              </c:ext>
            </c:extLst>
          </c:dPt>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Very effective</c:v>
                </c:pt>
                <c:pt idx="1">
                  <c:v>Somewhat effective</c:v>
                </c:pt>
                <c:pt idx="2">
                  <c:v>Not very effective</c:v>
                </c:pt>
                <c:pt idx="3">
                  <c:v>Very ineffective</c:v>
                </c:pt>
                <c:pt idx="4">
                  <c:v>No opinion</c:v>
                </c:pt>
              </c:strCache>
            </c:strRef>
          </c:cat>
          <c:val>
            <c:numRef>
              <c:f>Sheet1!$B$2:$B$6</c:f>
              <c:numCache>
                <c:formatCode>0%</c:formatCode>
                <c:ptCount val="5"/>
                <c:pt idx="0">
                  <c:v>0.27060000000000001</c:v>
                </c:pt>
                <c:pt idx="1">
                  <c:v>0.51559999999999995</c:v>
                </c:pt>
                <c:pt idx="2">
                  <c:v>6.5500000000000003E-2</c:v>
                </c:pt>
                <c:pt idx="3">
                  <c:v>0.04</c:v>
                </c:pt>
                <c:pt idx="4">
                  <c:v>0.10249999999999999</c:v>
                </c:pt>
              </c:numCache>
            </c:numRef>
          </c:val>
          <c:extLst>
            <c:ext xmlns:c16="http://schemas.microsoft.com/office/drawing/2014/chart" uri="{C3380CC4-5D6E-409C-BE32-E72D297353CC}">
              <c16:uniqueId val="{00000010-5484-4121-9416-1492EC822DB8}"/>
            </c:ext>
          </c:extLst>
        </c:ser>
        <c:dLbls>
          <c:showLegendKey val="0"/>
          <c:showVal val="0"/>
          <c:showCatName val="0"/>
          <c:showSerName val="0"/>
          <c:showPercent val="0"/>
          <c:showBubbleSize val="0"/>
        </c:dLbls>
        <c:gapWidth val="150"/>
        <c:shape val="box"/>
        <c:axId val="631638704"/>
        <c:axId val="631637528"/>
        <c:axId val="0"/>
      </c:bar3DChart>
      <c:catAx>
        <c:axId val="631638704"/>
        <c:scaling>
          <c:orientation val="minMax"/>
        </c:scaling>
        <c:delete val="0"/>
        <c:axPos val="b"/>
        <c:numFmt formatCode="General" sourceLinked="0"/>
        <c:majorTickMark val="out"/>
        <c:minorTickMark val="none"/>
        <c:tickLblPos val="nextTo"/>
        <c:txPr>
          <a:bodyPr/>
          <a:lstStyle/>
          <a:p>
            <a:pPr>
              <a:defRPr sz="1600" b="1"/>
            </a:pPr>
            <a:endParaRPr lang="en-US"/>
          </a:p>
        </c:txPr>
        <c:crossAx val="631637528"/>
        <c:crosses val="autoZero"/>
        <c:auto val="1"/>
        <c:lblAlgn val="ctr"/>
        <c:lblOffset val="100"/>
        <c:noMultiLvlLbl val="0"/>
      </c:catAx>
      <c:valAx>
        <c:axId val="631637528"/>
        <c:scaling>
          <c:orientation val="minMax"/>
          <c:max val="1"/>
        </c:scaling>
        <c:delete val="0"/>
        <c:axPos val="l"/>
        <c:majorGridlines/>
        <c:numFmt formatCode="0%" sourceLinked="1"/>
        <c:majorTickMark val="out"/>
        <c:minorTickMark val="none"/>
        <c:tickLblPos val="nextTo"/>
        <c:txPr>
          <a:bodyPr/>
          <a:lstStyle/>
          <a:p>
            <a:pPr>
              <a:defRPr sz="1600" b="1"/>
            </a:pPr>
            <a:endParaRPr lang="en-US"/>
          </a:p>
        </c:txPr>
        <c:crossAx val="63163870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6050" y="0"/>
            <a:ext cx="3027363" cy="463550"/>
          </a:xfrm>
          <a:prstGeom prst="rect">
            <a:avLst/>
          </a:prstGeom>
        </p:spPr>
        <p:txBody>
          <a:bodyPr vert="horz" lIns="91440" tIns="45720" rIns="91440" bIns="45720" rtlCol="0"/>
          <a:lstStyle>
            <a:lvl1pPr algn="r">
              <a:defRPr sz="1200"/>
            </a:lvl1pPr>
          </a:lstStyle>
          <a:p>
            <a:fld id="{5D886E6A-C097-4F3A-90C3-DD0FB98A30DB}" type="datetimeFigureOut">
              <a:rPr lang="en-US" smtClean="0"/>
              <a:t>4/23/2018</a:t>
            </a:fld>
            <a:endParaRPr lang="en-US"/>
          </a:p>
        </p:txBody>
      </p:sp>
      <p:sp>
        <p:nvSpPr>
          <p:cNvPr id="4" name="Footer Placeholder 3"/>
          <p:cNvSpPr>
            <a:spLocks noGrp="1"/>
          </p:cNvSpPr>
          <p:nvPr>
            <p:ph type="ftr" sz="quarter" idx="2"/>
          </p:nvPr>
        </p:nvSpPr>
        <p:spPr>
          <a:xfrm>
            <a:off x="0" y="8818563"/>
            <a:ext cx="3027363"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6050" y="8818563"/>
            <a:ext cx="3027363" cy="463550"/>
          </a:xfrm>
          <a:prstGeom prst="rect">
            <a:avLst/>
          </a:prstGeom>
        </p:spPr>
        <p:txBody>
          <a:bodyPr vert="horz" lIns="91440" tIns="45720" rIns="91440" bIns="45720" rtlCol="0" anchor="b"/>
          <a:lstStyle>
            <a:lvl1pPr algn="r">
              <a:defRPr sz="1200"/>
            </a:lvl1pPr>
          </a:lstStyle>
          <a:p>
            <a:fld id="{2143CD4F-0A58-42E1-967D-F476CCE78910}" type="slidenum">
              <a:rPr lang="en-US" smtClean="0"/>
              <a:t>‹#›</a:t>
            </a:fld>
            <a:endParaRPr lang="en-US"/>
          </a:p>
        </p:txBody>
      </p:sp>
    </p:spTree>
    <p:extLst>
      <p:ext uri="{BB962C8B-B14F-4D97-AF65-F5344CB8AC3E}">
        <p14:creationId xmlns:p14="http://schemas.microsoft.com/office/powerpoint/2010/main" val="3778062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BC466D83-36DA-4B3D-8C36-4DFD28972FFD}" type="datetimeFigureOut">
              <a:rPr lang="en-US" smtClean="0"/>
              <a:pPr/>
              <a:t>4/23/2018</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BC46D95F-2913-4B92-932A-86883D08693B}" type="slidenum">
              <a:rPr lang="en-US" smtClean="0"/>
              <a:pPr/>
              <a:t>‹#›</a:t>
            </a:fld>
            <a:endParaRPr lang="en-US"/>
          </a:p>
        </p:txBody>
      </p:sp>
    </p:spTree>
    <p:extLst>
      <p:ext uri="{BB962C8B-B14F-4D97-AF65-F5344CB8AC3E}">
        <p14:creationId xmlns:p14="http://schemas.microsoft.com/office/powerpoint/2010/main" val="2193126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46D95F-2913-4B92-932A-86883D08693B}" type="slidenum">
              <a:rPr lang="en-US" smtClean="0"/>
              <a:pPr/>
              <a:t>1</a:t>
            </a:fld>
            <a:endParaRPr lang="en-US" dirty="0"/>
          </a:p>
        </p:txBody>
      </p:sp>
    </p:spTree>
    <p:extLst>
      <p:ext uri="{BB962C8B-B14F-4D97-AF65-F5344CB8AC3E}">
        <p14:creationId xmlns:p14="http://schemas.microsoft.com/office/powerpoint/2010/main" val="3498951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57</a:t>
            </a:fld>
            <a:endParaRPr lang="en-US"/>
          </a:p>
        </p:txBody>
      </p:sp>
    </p:spTree>
    <p:extLst>
      <p:ext uri="{BB962C8B-B14F-4D97-AF65-F5344CB8AC3E}">
        <p14:creationId xmlns:p14="http://schemas.microsoft.com/office/powerpoint/2010/main" val="3717556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59</a:t>
            </a:fld>
            <a:endParaRPr lang="en-US"/>
          </a:p>
        </p:txBody>
      </p:sp>
    </p:spTree>
    <p:extLst>
      <p:ext uri="{BB962C8B-B14F-4D97-AF65-F5344CB8AC3E}">
        <p14:creationId xmlns:p14="http://schemas.microsoft.com/office/powerpoint/2010/main" val="1658049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46D95F-2913-4B92-932A-86883D08693B}" type="slidenum">
              <a:rPr lang="en-US" smtClean="0"/>
              <a:pPr/>
              <a:t>62</a:t>
            </a:fld>
            <a:endParaRPr lang="en-US" dirty="0"/>
          </a:p>
        </p:txBody>
      </p:sp>
    </p:spTree>
    <p:extLst>
      <p:ext uri="{BB962C8B-B14F-4D97-AF65-F5344CB8AC3E}">
        <p14:creationId xmlns:p14="http://schemas.microsoft.com/office/powerpoint/2010/main" val="1650949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3</a:t>
            </a:fld>
            <a:endParaRPr lang="en-US"/>
          </a:p>
        </p:txBody>
      </p:sp>
    </p:spTree>
    <p:extLst>
      <p:ext uri="{BB962C8B-B14F-4D97-AF65-F5344CB8AC3E}">
        <p14:creationId xmlns:p14="http://schemas.microsoft.com/office/powerpoint/2010/main" val="114263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4</a:t>
            </a:fld>
            <a:endParaRPr lang="en-US"/>
          </a:p>
        </p:txBody>
      </p:sp>
    </p:spTree>
    <p:extLst>
      <p:ext uri="{BB962C8B-B14F-4D97-AF65-F5344CB8AC3E}">
        <p14:creationId xmlns:p14="http://schemas.microsoft.com/office/powerpoint/2010/main" val="2743261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5</a:t>
            </a:fld>
            <a:endParaRPr lang="en-US"/>
          </a:p>
        </p:txBody>
      </p:sp>
    </p:spTree>
    <p:extLst>
      <p:ext uri="{BB962C8B-B14F-4D97-AF65-F5344CB8AC3E}">
        <p14:creationId xmlns:p14="http://schemas.microsoft.com/office/powerpoint/2010/main" val="3798771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6</a:t>
            </a:fld>
            <a:endParaRPr lang="en-US"/>
          </a:p>
        </p:txBody>
      </p:sp>
    </p:spTree>
    <p:extLst>
      <p:ext uri="{BB962C8B-B14F-4D97-AF65-F5344CB8AC3E}">
        <p14:creationId xmlns:p14="http://schemas.microsoft.com/office/powerpoint/2010/main" val="3061528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7</a:t>
            </a:fld>
            <a:endParaRPr lang="en-US"/>
          </a:p>
        </p:txBody>
      </p:sp>
    </p:spTree>
    <p:extLst>
      <p:ext uri="{BB962C8B-B14F-4D97-AF65-F5344CB8AC3E}">
        <p14:creationId xmlns:p14="http://schemas.microsoft.com/office/powerpoint/2010/main" val="2879504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9</a:t>
            </a:fld>
            <a:endParaRPr lang="en-US"/>
          </a:p>
        </p:txBody>
      </p:sp>
    </p:spTree>
    <p:extLst>
      <p:ext uri="{BB962C8B-B14F-4D97-AF65-F5344CB8AC3E}">
        <p14:creationId xmlns:p14="http://schemas.microsoft.com/office/powerpoint/2010/main" val="2360887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12</a:t>
            </a:fld>
            <a:endParaRPr lang="en-US"/>
          </a:p>
        </p:txBody>
      </p:sp>
    </p:spTree>
    <p:extLst>
      <p:ext uri="{BB962C8B-B14F-4D97-AF65-F5344CB8AC3E}">
        <p14:creationId xmlns:p14="http://schemas.microsoft.com/office/powerpoint/2010/main" val="3756843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46D95F-2913-4B92-932A-86883D08693B}" type="slidenum">
              <a:rPr lang="en-US" smtClean="0"/>
              <a:pPr/>
              <a:t>14</a:t>
            </a:fld>
            <a:endParaRPr lang="en-US"/>
          </a:p>
        </p:txBody>
      </p:sp>
    </p:spTree>
    <p:extLst>
      <p:ext uri="{BB962C8B-B14F-4D97-AF65-F5344CB8AC3E}">
        <p14:creationId xmlns:p14="http://schemas.microsoft.com/office/powerpoint/2010/main" val="1025039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6B7771-B890-4499-A8B2-84795AD9398F}"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B7771-B890-4499-A8B2-84795AD9398F}"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B7771-B890-4499-A8B2-84795AD9398F}"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B7771-B890-4499-A8B2-84795AD9398F}"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6B7771-B890-4499-A8B2-84795AD9398F}"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6B7771-B890-4499-A8B2-84795AD9398F}"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6B7771-B890-4499-A8B2-84795AD9398F}" type="datetimeFigureOut">
              <a:rPr lang="en-US" smtClean="0"/>
              <a:pPr/>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6B7771-B890-4499-A8B2-84795AD9398F}" type="datetimeFigureOut">
              <a:rPr lang="en-US" smtClean="0"/>
              <a:pPr/>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B7771-B890-4499-A8B2-84795AD9398F}" type="datetimeFigureOut">
              <a:rPr lang="en-US" smtClean="0"/>
              <a:pPr/>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B7771-B890-4499-A8B2-84795AD9398F}"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B7771-B890-4499-A8B2-84795AD9398F}"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13667-BD1B-42A8-9C84-CA7EB47CAE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B7771-B890-4499-A8B2-84795AD9398F}" type="datetimeFigureOut">
              <a:rPr lang="en-US" smtClean="0"/>
              <a:pPr/>
              <a:t>4/23/2018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13667-BD1B-42A8-9C84-CA7EB47CAE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4343400"/>
            <a:ext cx="6400800" cy="685800"/>
          </a:xfrm>
        </p:spPr>
        <p:txBody>
          <a:bodyPr/>
          <a:lstStyle/>
          <a:p>
            <a:r>
              <a:rPr lang="en-US" dirty="0"/>
              <a:t>Spring 2018</a:t>
            </a:r>
          </a:p>
          <a:p>
            <a:endParaRPr lang="en-US" sz="2400" dirty="0"/>
          </a:p>
        </p:txBody>
      </p:sp>
      <p:sp>
        <p:nvSpPr>
          <p:cNvPr id="4" name="Title 3"/>
          <p:cNvSpPr>
            <a:spLocks noGrp="1"/>
          </p:cNvSpPr>
          <p:nvPr>
            <p:ph type="ctrTitle"/>
          </p:nvPr>
        </p:nvSpPr>
        <p:spPr>
          <a:xfrm>
            <a:off x="0" y="1981201"/>
            <a:ext cx="9144000" cy="2209799"/>
          </a:xfrm>
        </p:spPr>
        <p:txBody>
          <a:bodyPr>
            <a:normAutofit/>
          </a:bodyPr>
          <a:lstStyle/>
          <a:p>
            <a:r>
              <a:rPr lang="en-US" sz="4000" b="1" dirty="0"/>
              <a:t>Woodland Public Schools</a:t>
            </a:r>
            <a:br>
              <a:rPr lang="en-US" sz="3600" dirty="0"/>
            </a:br>
            <a:r>
              <a:rPr lang="en-US" sz="3600" dirty="0"/>
              <a:t>Parent Survey Results</a:t>
            </a:r>
          </a:p>
        </p:txBody>
      </p:sp>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152400" y="5791200"/>
            <a:ext cx="2146151" cy="914400"/>
          </a:xfrm>
          <a:prstGeom prst="rect">
            <a:avLst/>
          </a:prstGeom>
        </p:spPr>
      </p:pic>
    </p:spTree>
    <p:extLst>
      <p:ext uri="{BB962C8B-B14F-4D97-AF65-F5344CB8AC3E}">
        <p14:creationId xmlns:p14="http://schemas.microsoft.com/office/powerpoint/2010/main" val="407830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209800"/>
            <a:ext cx="9144000" cy="1470025"/>
          </a:xfrm>
        </p:spPr>
        <p:txBody>
          <a:bodyPr>
            <a:normAutofit/>
          </a:bodyPr>
          <a:lstStyle/>
          <a:p>
            <a:r>
              <a:rPr lang="en-US" b="1" dirty="0"/>
              <a:t>Communication</a:t>
            </a:r>
            <a:endParaRPr lang="en-US" sz="3100" b="1" dirty="0"/>
          </a:p>
        </p:txBody>
      </p:sp>
    </p:spTree>
    <p:extLst>
      <p:ext uri="{BB962C8B-B14F-4D97-AF65-F5344CB8AC3E}">
        <p14:creationId xmlns:p14="http://schemas.microsoft.com/office/powerpoint/2010/main" val="1405235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r>
              <a:rPr lang="en-US" b="1" dirty="0"/>
              <a:t>How would you like to receive school information?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75600237"/>
              </p:ext>
            </p:extLst>
          </p:nvPr>
        </p:nvGraphicFramePr>
        <p:xfrm>
          <a:off x="76200" y="1066800"/>
          <a:ext cx="8991600" cy="579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0395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solidFill>
                  <a:srgbClr val="000000"/>
                </a:solidFill>
                <a:latin typeface="+mn-lt"/>
                <a:ea typeface="Lucida Grande"/>
                <a:cs typeface="Lucida Grande"/>
              </a:rPr>
              <a:t>How often do you visit the District's website?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431467"/>
              </p:ext>
            </p:extLst>
          </p:nvPr>
        </p:nvGraphicFramePr>
        <p:xfrm>
          <a:off x="0" y="1524000"/>
          <a:ext cx="91440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329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4161"/>
            <a:ext cx="8991600" cy="1143000"/>
          </a:xfrm>
        </p:spPr>
        <p:txBody>
          <a:bodyPr>
            <a:normAutofit fontScale="90000"/>
          </a:bodyPr>
          <a:lstStyle/>
          <a:p>
            <a:r>
              <a:rPr lang="en-US" b="1" dirty="0"/>
              <a:t>Why do you visit the District's website?</a:t>
            </a:r>
            <a:endParaRPr lang="en-US"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7271499"/>
              </p:ext>
            </p:extLst>
          </p:nvPr>
        </p:nvGraphicFramePr>
        <p:xfrm>
          <a:off x="0" y="838199"/>
          <a:ext cx="9144000" cy="59956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3304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solidFill>
                  <a:srgbClr val="000000"/>
                </a:solidFill>
                <a:latin typeface="+mn-lt"/>
                <a:ea typeface="Lucida Grande"/>
                <a:cs typeface="Lucida Grande"/>
              </a:rPr>
              <a:t>How effective is the District in providing timely and meaningful information?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3111339"/>
              </p:ext>
            </p:extLst>
          </p:nvPr>
        </p:nvGraphicFramePr>
        <p:xfrm>
          <a:off x="0" y="1524000"/>
          <a:ext cx="91440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9282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209800"/>
            <a:ext cx="9144000" cy="1470025"/>
          </a:xfrm>
        </p:spPr>
        <p:txBody>
          <a:bodyPr>
            <a:normAutofit/>
          </a:bodyPr>
          <a:lstStyle/>
          <a:p>
            <a:r>
              <a:rPr lang="en-US" b="1" dirty="0"/>
              <a:t>Programs and Services</a:t>
            </a:r>
            <a:endParaRPr lang="en-US" sz="3100" b="1" dirty="0"/>
          </a:p>
        </p:txBody>
      </p:sp>
    </p:spTree>
    <p:extLst>
      <p:ext uri="{BB962C8B-B14F-4D97-AF65-F5344CB8AC3E}">
        <p14:creationId xmlns:p14="http://schemas.microsoft.com/office/powerpoint/2010/main" val="3212670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Autofit/>
          </a:bodyPr>
          <a:lstStyle/>
          <a:p>
            <a:r>
              <a:rPr lang="en-US" sz="3600" b="1" dirty="0"/>
              <a:t>How important is this item to the success of our students? </a:t>
            </a:r>
            <a:r>
              <a:rPr lang="en-US" sz="3600" dirty="0"/>
              <a:t>(Slide 1/3) </a:t>
            </a:r>
            <a:br>
              <a:rPr lang="en-US" b="1" dirty="0"/>
            </a:br>
            <a:r>
              <a:rPr lang="en-US" sz="2000" i="1" dirty="0"/>
              <a:t>Very important (4), Important (3), Somewhat important (2), Not important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5066897"/>
              </p:ext>
            </p:extLst>
          </p:nvPr>
        </p:nvGraphicFramePr>
        <p:xfrm>
          <a:off x="0" y="1600209"/>
          <a:ext cx="9144000" cy="5257797"/>
        </p:xfrm>
        <a:graphic>
          <a:graphicData uri="http://schemas.openxmlformats.org/drawingml/2006/table">
            <a:tbl>
              <a:tblPr firstRow="1" bandRow="1">
                <a:tableStyleId>{5C22544A-7EE6-4342-B048-85BDC9FD1C3A}</a:tableStyleId>
              </a:tblPr>
              <a:tblGrid>
                <a:gridCol w="7162800">
                  <a:extLst>
                    <a:ext uri="{9D8B030D-6E8A-4147-A177-3AD203B41FA5}">
                      <a16:colId xmlns:a16="http://schemas.microsoft.com/office/drawing/2014/main" val="20000"/>
                    </a:ext>
                  </a:extLst>
                </a:gridCol>
                <a:gridCol w="1981200">
                  <a:extLst>
                    <a:ext uri="{9D8B030D-6E8A-4147-A177-3AD203B41FA5}">
                      <a16:colId xmlns:a16="http://schemas.microsoft.com/office/drawing/2014/main" val="162860018"/>
                    </a:ext>
                  </a:extLst>
                </a:gridCol>
              </a:tblGrid>
              <a:tr h="387582">
                <a:tc>
                  <a:txBody>
                    <a:bodyPr/>
                    <a:lstStyle/>
                    <a:p>
                      <a:r>
                        <a:rPr lang="en-US" sz="1800" dirty="0"/>
                        <a:t>Item</a:t>
                      </a:r>
                    </a:p>
                  </a:txBody>
                  <a:tcPr anchor="ctr"/>
                </a:tc>
                <a:tc>
                  <a:txBody>
                    <a:bodyPr/>
                    <a:lstStyle/>
                    <a:p>
                      <a:pPr algn="ctr"/>
                      <a:r>
                        <a:rPr lang="en-US" sz="1800" dirty="0"/>
                        <a:t>Average</a:t>
                      </a:r>
                    </a:p>
                  </a:txBody>
                  <a:tcPr anchor="ctr"/>
                </a:tc>
                <a:extLst>
                  <a:ext uri="{0D108BD9-81ED-4DB2-BD59-A6C34878D82A}">
                    <a16:rowId xmlns:a16="http://schemas.microsoft.com/office/drawing/2014/main" val="10000"/>
                  </a:ext>
                </a:extLst>
              </a:tr>
              <a:tr h="541135">
                <a:tc>
                  <a:txBody>
                    <a:bodyPr/>
                    <a:lstStyle/>
                    <a:p>
                      <a:pPr algn="l" fontAlgn="b"/>
                      <a:r>
                        <a:rPr lang="en-US" sz="1800" b="0" i="0" u="none" strike="noStrike" dirty="0">
                          <a:solidFill>
                            <a:srgbClr val="000000"/>
                          </a:solidFill>
                          <a:effectLst/>
                          <a:latin typeface="Calibri" panose="020F0502020204030204" pitchFamily="34" charset="0"/>
                        </a:rPr>
                        <a:t>Preparing students for life after high school</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3.69</a:t>
                      </a:r>
                    </a:p>
                  </a:txBody>
                  <a:tcPr marL="9525" marR="9525" marT="9525" marB="0" anchor="ctr"/>
                </a:tc>
                <a:extLst>
                  <a:ext uri="{0D108BD9-81ED-4DB2-BD59-A6C34878D82A}">
                    <a16:rowId xmlns:a16="http://schemas.microsoft.com/office/drawing/2014/main" val="10001"/>
                  </a:ext>
                </a:extLst>
              </a:tr>
              <a:tr h="541135">
                <a:tc>
                  <a:txBody>
                    <a:bodyPr/>
                    <a:lstStyle/>
                    <a:p>
                      <a:pPr algn="l" fontAlgn="b"/>
                      <a:r>
                        <a:rPr lang="en-US" sz="1800" b="0" i="0" u="none" strike="noStrike">
                          <a:solidFill>
                            <a:srgbClr val="000000"/>
                          </a:solidFill>
                          <a:effectLst/>
                          <a:latin typeface="Calibri" panose="020F0502020204030204" pitchFamily="34" charset="0"/>
                        </a:rPr>
                        <a:t>Reading/Literature/Vocabulary</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3.68</a:t>
                      </a:r>
                    </a:p>
                  </a:txBody>
                  <a:tcPr marL="9525" marR="9525" marT="9525" marB="0" anchor="ctr"/>
                </a:tc>
                <a:extLst>
                  <a:ext uri="{0D108BD9-81ED-4DB2-BD59-A6C34878D82A}">
                    <a16:rowId xmlns:a16="http://schemas.microsoft.com/office/drawing/2014/main" val="10002"/>
                  </a:ext>
                </a:extLst>
              </a:tr>
              <a:tr h="541135">
                <a:tc>
                  <a:txBody>
                    <a:bodyPr/>
                    <a:lstStyle/>
                    <a:p>
                      <a:pPr algn="l" fontAlgn="b"/>
                      <a:r>
                        <a:rPr lang="en-US" sz="1800" b="0" i="0" u="none" strike="noStrike">
                          <a:solidFill>
                            <a:srgbClr val="000000"/>
                          </a:solidFill>
                          <a:effectLst/>
                          <a:latin typeface="Calibri" panose="020F0502020204030204" pitchFamily="34" charset="0"/>
                        </a:rPr>
                        <a:t>Critical thinking &amp; problem solving</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3.67</a:t>
                      </a:r>
                    </a:p>
                  </a:txBody>
                  <a:tcPr marL="9525" marR="9525" marT="9525" marB="0" anchor="ctr"/>
                </a:tc>
                <a:extLst>
                  <a:ext uri="{0D108BD9-81ED-4DB2-BD59-A6C34878D82A}">
                    <a16:rowId xmlns:a16="http://schemas.microsoft.com/office/drawing/2014/main" val="10003"/>
                  </a:ext>
                </a:extLst>
              </a:tr>
              <a:tr h="541135">
                <a:tc>
                  <a:txBody>
                    <a:bodyPr/>
                    <a:lstStyle/>
                    <a:p>
                      <a:pPr algn="l" fontAlgn="b"/>
                      <a:r>
                        <a:rPr lang="en-US" sz="1800" b="0" i="0" u="none" strike="noStrike">
                          <a:solidFill>
                            <a:srgbClr val="000000"/>
                          </a:solidFill>
                          <a:effectLst/>
                          <a:latin typeface="Calibri" panose="020F0502020204030204" pitchFamily="34" charset="0"/>
                        </a:rPr>
                        <a:t>Writing/Grammar</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3.65</a:t>
                      </a:r>
                    </a:p>
                  </a:txBody>
                  <a:tcPr marL="9525" marR="9525" marT="9525" marB="0" anchor="ctr"/>
                </a:tc>
                <a:extLst>
                  <a:ext uri="{0D108BD9-81ED-4DB2-BD59-A6C34878D82A}">
                    <a16:rowId xmlns:a16="http://schemas.microsoft.com/office/drawing/2014/main" val="10004"/>
                  </a:ext>
                </a:extLst>
              </a:tr>
              <a:tr h="541135">
                <a:tc>
                  <a:txBody>
                    <a:bodyPr/>
                    <a:lstStyle/>
                    <a:p>
                      <a:pPr algn="l" fontAlgn="b"/>
                      <a:r>
                        <a:rPr lang="en-US" sz="1800" b="0" i="0" u="none" strike="noStrike">
                          <a:solidFill>
                            <a:srgbClr val="000000"/>
                          </a:solidFill>
                          <a:effectLst/>
                          <a:latin typeface="Calibri" panose="020F0502020204030204" pitchFamily="34" charset="0"/>
                        </a:rPr>
                        <a:t>Preparing students for college and career</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3.61</a:t>
                      </a:r>
                    </a:p>
                  </a:txBody>
                  <a:tcPr marL="9525" marR="9525" marT="9525" marB="0" anchor="ctr"/>
                </a:tc>
                <a:extLst>
                  <a:ext uri="{0D108BD9-81ED-4DB2-BD59-A6C34878D82A}">
                    <a16:rowId xmlns:a16="http://schemas.microsoft.com/office/drawing/2014/main" val="10005"/>
                  </a:ext>
                </a:extLst>
              </a:tr>
              <a:tr h="541135">
                <a:tc>
                  <a:txBody>
                    <a:bodyPr/>
                    <a:lstStyle/>
                    <a:p>
                      <a:pPr algn="l" fontAlgn="b"/>
                      <a:r>
                        <a:rPr lang="en-US" sz="1800" b="0" i="0" u="none" strike="noStrike">
                          <a:solidFill>
                            <a:srgbClr val="000000"/>
                          </a:solidFill>
                          <a:effectLst/>
                          <a:latin typeface="Calibri" panose="020F0502020204030204" pitchFamily="34" charset="0"/>
                        </a:rPr>
                        <a:t>Math</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3.61</a:t>
                      </a:r>
                    </a:p>
                  </a:txBody>
                  <a:tcPr marL="9525" marR="9525" marT="9525" marB="0" anchor="ctr"/>
                </a:tc>
                <a:extLst>
                  <a:ext uri="{0D108BD9-81ED-4DB2-BD59-A6C34878D82A}">
                    <a16:rowId xmlns:a16="http://schemas.microsoft.com/office/drawing/2014/main" val="10006"/>
                  </a:ext>
                </a:extLst>
              </a:tr>
              <a:tr h="541135">
                <a:tc>
                  <a:txBody>
                    <a:bodyPr/>
                    <a:lstStyle/>
                    <a:p>
                      <a:pPr algn="l" fontAlgn="b"/>
                      <a:r>
                        <a:rPr lang="en-US" sz="1800" b="0" i="0" u="none" strike="noStrike">
                          <a:solidFill>
                            <a:srgbClr val="000000"/>
                          </a:solidFill>
                          <a:effectLst/>
                          <a:latin typeface="Calibri" panose="020F0502020204030204" pitchFamily="34" charset="0"/>
                        </a:rPr>
                        <a:t>Computer and technology skills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3.57</a:t>
                      </a:r>
                    </a:p>
                  </a:txBody>
                  <a:tcPr marL="9525" marR="9525" marT="9525" marB="0" anchor="ctr"/>
                </a:tc>
                <a:extLst>
                  <a:ext uri="{0D108BD9-81ED-4DB2-BD59-A6C34878D82A}">
                    <a16:rowId xmlns:a16="http://schemas.microsoft.com/office/drawing/2014/main" val="10007"/>
                  </a:ext>
                </a:extLst>
              </a:tr>
              <a:tr h="541135">
                <a:tc>
                  <a:txBody>
                    <a:bodyPr/>
                    <a:lstStyle/>
                    <a:p>
                      <a:pPr algn="l" fontAlgn="b"/>
                      <a:r>
                        <a:rPr lang="en-US" sz="1800" b="0" i="0" u="none" strike="noStrike">
                          <a:solidFill>
                            <a:srgbClr val="000000"/>
                          </a:solidFill>
                          <a:effectLst/>
                          <a:latin typeface="Calibri" panose="020F0502020204030204" pitchFamily="34" charset="0"/>
                        </a:rPr>
                        <a:t>Science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3.49</a:t>
                      </a:r>
                    </a:p>
                  </a:txBody>
                  <a:tcPr marL="9525" marR="9525" marT="9525" marB="0" anchor="ctr"/>
                </a:tc>
                <a:extLst>
                  <a:ext uri="{0D108BD9-81ED-4DB2-BD59-A6C34878D82A}">
                    <a16:rowId xmlns:a16="http://schemas.microsoft.com/office/drawing/2014/main" val="10008"/>
                  </a:ext>
                </a:extLst>
              </a:tr>
              <a:tr h="541135">
                <a:tc>
                  <a:txBody>
                    <a:bodyPr/>
                    <a:lstStyle/>
                    <a:p>
                      <a:pPr algn="l" fontAlgn="b"/>
                      <a:r>
                        <a:rPr lang="en-US" sz="1800" b="0" i="0" u="none" strike="noStrike">
                          <a:solidFill>
                            <a:srgbClr val="000000"/>
                          </a:solidFill>
                          <a:effectLst/>
                          <a:latin typeface="Calibri" panose="020F0502020204030204" pitchFamily="34" charset="0"/>
                        </a:rPr>
                        <a:t>Programming for struggling students/at-risk of not graduating</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3.49</a:t>
                      </a:r>
                    </a:p>
                  </a:txBody>
                  <a:tcPr marL="9525" marR="9525" marT="9525" marB="0" anchor="ctr"/>
                </a:tc>
                <a:extLst>
                  <a:ext uri="{0D108BD9-81ED-4DB2-BD59-A6C34878D82A}">
                    <a16:rowId xmlns:a16="http://schemas.microsoft.com/office/drawing/2014/main" val="1287606993"/>
                  </a:ext>
                </a:extLst>
              </a:tr>
            </a:tbl>
          </a:graphicData>
        </a:graphic>
      </p:graphicFrame>
    </p:spTree>
    <p:extLst>
      <p:ext uri="{BB962C8B-B14F-4D97-AF65-F5344CB8AC3E}">
        <p14:creationId xmlns:p14="http://schemas.microsoft.com/office/powerpoint/2010/main" val="3601552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Autofit/>
          </a:bodyPr>
          <a:lstStyle/>
          <a:p>
            <a:r>
              <a:rPr lang="en-US" sz="3600" b="1" dirty="0"/>
              <a:t>How important is this item to the success of our students? </a:t>
            </a:r>
            <a:r>
              <a:rPr lang="en-US" sz="3600" dirty="0"/>
              <a:t>(Slide 2/3) </a:t>
            </a:r>
            <a:br>
              <a:rPr lang="en-US" b="1" dirty="0"/>
            </a:br>
            <a:r>
              <a:rPr lang="en-US" sz="2000" i="1" dirty="0"/>
              <a:t>Very important (4), Important (3), Somewhat important (2), Not important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41156553"/>
              </p:ext>
            </p:extLst>
          </p:nvPr>
        </p:nvGraphicFramePr>
        <p:xfrm>
          <a:off x="0" y="1600208"/>
          <a:ext cx="9144000" cy="5257792"/>
        </p:xfrm>
        <a:graphic>
          <a:graphicData uri="http://schemas.openxmlformats.org/drawingml/2006/table">
            <a:tbl>
              <a:tblPr firstRow="1" bandRow="1">
                <a:tableStyleId>{5C22544A-7EE6-4342-B048-85BDC9FD1C3A}</a:tableStyleId>
              </a:tblPr>
              <a:tblGrid>
                <a:gridCol w="7162800">
                  <a:extLst>
                    <a:ext uri="{9D8B030D-6E8A-4147-A177-3AD203B41FA5}">
                      <a16:colId xmlns:a16="http://schemas.microsoft.com/office/drawing/2014/main" val="20000"/>
                    </a:ext>
                  </a:extLst>
                </a:gridCol>
                <a:gridCol w="1981200">
                  <a:extLst>
                    <a:ext uri="{9D8B030D-6E8A-4147-A177-3AD203B41FA5}">
                      <a16:colId xmlns:a16="http://schemas.microsoft.com/office/drawing/2014/main" val="162860018"/>
                    </a:ext>
                  </a:extLst>
                </a:gridCol>
              </a:tblGrid>
              <a:tr h="432048">
                <a:tc>
                  <a:txBody>
                    <a:bodyPr/>
                    <a:lstStyle/>
                    <a:p>
                      <a:r>
                        <a:rPr lang="en-US" sz="1800" dirty="0"/>
                        <a:t>Item</a:t>
                      </a:r>
                    </a:p>
                  </a:txBody>
                  <a:tcPr anchor="ctr"/>
                </a:tc>
                <a:tc>
                  <a:txBody>
                    <a:bodyPr/>
                    <a:lstStyle/>
                    <a:p>
                      <a:pPr algn="ctr"/>
                      <a:r>
                        <a:rPr lang="en-US" sz="1800" dirty="0"/>
                        <a:t>Average</a:t>
                      </a:r>
                    </a:p>
                  </a:txBody>
                  <a:tcPr anchor="ctr"/>
                </a:tc>
                <a:extLst>
                  <a:ext uri="{0D108BD9-81ED-4DB2-BD59-A6C34878D82A}">
                    <a16:rowId xmlns:a16="http://schemas.microsoft.com/office/drawing/2014/main" val="10000"/>
                  </a:ext>
                </a:extLst>
              </a:tr>
              <a:tr h="603218">
                <a:tc>
                  <a:txBody>
                    <a:bodyPr/>
                    <a:lstStyle/>
                    <a:p>
                      <a:pPr algn="l" fontAlgn="b"/>
                      <a:r>
                        <a:rPr lang="en-US" sz="1800" b="0" i="0" u="none" strike="noStrike" dirty="0">
                          <a:solidFill>
                            <a:srgbClr val="000000"/>
                          </a:solidFill>
                          <a:effectLst/>
                          <a:latin typeface="Calibri" panose="020F0502020204030204" pitchFamily="34" charset="0"/>
                        </a:rPr>
                        <a:t>Programming for children with disabilities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3.44</a:t>
                      </a:r>
                    </a:p>
                  </a:txBody>
                  <a:tcPr marL="9525" marR="9525" marT="9525" marB="0" anchor="ctr"/>
                </a:tc>
                <a:extLst>
                  <a:ext uri="{0D108BD9-81ED-4DB2-BD59-A6C34878D82A}">
                    <a16:rowId xmlns:a16="http://schemas.microsoft.com/office/drawing/2014/main" val="10001"/>
                  </a:ext>
                </a:extLst>
              </a:tr>
              <a:tr h="603218">
                <a:tc>
                  <a:txBody>
                    <a:bodyPr/>
                    <a:lstStyle/>
                    <a:p>
                      <a:pPr algn="l" fontAlgn="b"/>
                      <a:r>
                        <a:rPr lang="en-US" sz="1800" b="0" i="0" u="none" strike="noStrike">
                          <a:solidFill>
                            <a:srgbClr val="000000"/>
                          </a:solidFill>
                          <a:effectLst/>
                          <a:latin typeface="Calibri" panose="020F0502020204030204" pitchFamily="34" charset="0"/>
                        </a:rPr>
                        <a:t>Personal finance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3.43</a:t>
                      </a:r>
                    </a:p>
                  </a:txBody>
                  <a:tcPr marL="9525" marR="9525" marT="9525" marB="0" anchor="ctr"/>
                </a:tc>
                <a:extLst>
                  <a:ext uri="{0D108BD9-81ED-4DB2-BD59-A6C34878D82A}">
                    <a16:rowId xmlns:a16="http://schemas.microsoft.com/office/drawing/2014/main" val="10002"/>
                  </a:ext>
                </a:extLst>
              </a:tr>
              <a:tr h="603218">
                <a:tc>
                  <a:txBody>
                    <a:bodyPr/>
                    <a:lstStyle/>
                    <a:p>
                      <a:pPr algn="l" fontAlgn="b"/>
                      <a:r>
                        <a:rPr lang="en-US" sz="1800" b="0" i="0" u="none" strike="noStrike">
                          <a:solidFill>
                            <a:srgbClr val="000000"/>
                          </a:solidFill>
                          <a:effectLst/>
                          <a:latin typeface="Calibri" panose="020F0502020204030204" pitchFamily="34" charset="0"/>
                        </a:rPr>
                        <a:t>Social Studies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3.35</a:t>
                      </a:r>
                    </a:p>
                  </a:txBody>
                  <a:tcPr marL="9525" marR="9525" marT="9525" marB="0" anchor="ctr"/>
                </a:tc>
                <a:extLst>
                  <a:ext uri="{0D108BD9-81ED-4DB2-BD59-A6C34878D82A}">
                    <a16:rowId xmlns:a16="http://schemas.microsoft.com/office/drawing/2014/main" val="10003"/>
                  </a:ext>
                </a:extLst>
              </a:tr>
              <a:tr h="603218">
                <a:tc>
                  <a:txBody>
                    <a:bodyPr/>
                    <a:lstStyle/>
                    <a:p>
                      <a:pPr algn="l" fontAlgn="b"/>
                      <a:r>
                        <a:rPr lang="en-US" sz="1800" b="0" i="0" u="none" strike="noStrike">
                          <a:solidFill>
                            <a:srgbClr val="000000"/>
                          </a:solidFill>
                          <a:effectLst/>
                          <a:latin typeface="Calibri" panose="020F0502020204030204" pitchFamily="34" charset="0"/>
                        </a:rPr>
                        <a:t>Physical education</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3.35</a:t>
                      </a:r>
                    </a:p>
                  </a:txBody>
                  <a:tcPr marL="9525" marR="9525" marT="9525" marB="0" anchor="ctr"/>
                </a:tc>
                <a:extLst>
                  <a:ext uri="{0D108BD9-81ED-4DB2-BD59-A6C34878D82A}">
                    <a16:rowId xmlns:a16="http://schemas.microsoft.com/office/drawing/2014/main" val="10004"/>
                  </a:ext>
                </a:extLst>
              </a:tr>
              <a:tr h="603218">
                <a:tc>
                  <a:txBody>
                    <a:bodyPr/>
                    <a:lstStyle/>
                    <a:p>
                      <a:pPr algn="l" fontAlgn="b"/>
                      <a:r>
                        <a:rPr lang="en-US" sz="1800" b="0" i="0" u="none" strike="noStrike">
                          <a:solidFill>
                            <a:srgbClr val="000000"/>
                          </a:solidFill>
                          <a:effectLst/>
                          <a:latin typeface="Calibri" panose="020F0502020204030204" pitchFamily="34" charset="0"/>
                        </a:rPr>
                        <a:t>School counseling</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3.32</a:t>
                      </a:r>
                    </a:p>
                  </a:txBody>
                  <a:tcPr marL="9525" marR="9525" marT="9525" marB="0" anchor="ctr"/>
                </a:tc>
                <a:extLst>
                  <a:ext uri="{0D108BD9-81ED-4DB2-BD59-A6C34878D82A}">
                    <a16:rowId xmlns:a16="http://schemas.microsoft.com/office/drawing/2014/main" val="10005"/>
                  </a:ext>
                </a:extLst>
              </a:tr>
              <a:tr h="603218">
                <a:tc>
                  <a:txBody>
                    <a:bodyPr/>
                    <a:lstStyle/>
                    <a:p>
                      <a:pPr algn="l" fontAlgn="b"/>
                      <a:r>
                        <a:rPr lang="en-US" sz="1800" b="0" i="0" u="none" strike="noStrike">
                          <a:solidFill>
                            <a:srgbClr val="000000"/>
                          </a:solidFill>
                          <a:effectLst/>
                          <a:latin typeface="Calibri" panose="020F0502020204030204" pitchFamily="34" charset="0"/>
                        </a:rPr>
                        <a:t>Programming for gifted &amp; talented students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3.29</a:t>
                      </a:r>
                    </a:p>
                  </a:txBody>
                  <a:tcPr marL="9525" marR="9525" marT="9525" marB="0" anchor="ctr"/>
                </a:tc>
                <a:extLst>
                  <a:ext uri="{0D108BD9-81ED-4DB2-BD59-A6C34878D82A}">
                    <a16:rowId xmlns:a16="http://schemas.microsoft.com/office/drawing/2014/main" val="10006"/>
                  </a:ext>
                </a:extLst>
              </a:tr>
              <a:tr h="603218">
                <a:tc>
                  <a:txBody>
                    <a:bodyPr/>
                    <a:lstStyle/>
                    <a:p>
                      <a:pPr algn="l" fontAlgn="b"/>
                      <a:r>
                        <a:rPr lang="en-US" sz="1800" b="0" i="0" u="none" strike="noStrike">
                          <a:solidFill>
                            <a:srgbClr val="000000"/>
                          </a:solidFill>
                          <a:effectLst/>
                          <a:latin typeface="Calibri" panose="020F0502020204030204" pitchFamily="34" charset="0"/>
                        </a:rPr>
                        <a:t>Advanced Placement (AP)/honors classes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3.25</a:t>
                      </a:r>
                    </a:p>
                  </a:txBody>
                  <a:tcPr marL="9525" marR="9525" marT="9525" marB="0" anchor="ctr"/>
                </a:tc>
                <a:extLst>
                  <a:ext uri="{0D108BD9-81ED-4DB2-BD59-A6C34878D82A}">
                    <a16:rowId xmlns:a16="http://schemas.microsoft.com/office/drawing/2014/main" val="10007"/>
                  </a:ext>
                </a:extLst>
              </a:tr>
              <a:tr h="603218">
                <a:tc>
                  <a:txBody>
                    <a:bodyPr/>
                    <a:lstStyle/>
                    <a:p>
                      <a:pPr algn="l" fontAlgn="b"/>
                      <a:r>
                        <a:rPr lang="en-US" sz="1800" b="0" i="0" u="none" strike="noStrike">
                          <a:solidFill>
                            <a:srgbClr val="000000"/>
                          </a:solidFill>
                          <a:effectLst/>
                          <a:latin typeface="Calibri" panose="020F0502020204030204" pitchFamily="34" charset="0"/>
                        </a:rPr>
                        <a:t>Health education</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3.20</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815115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Autofit/>
          </a:bodyPr>
          <a:lstStyle/>
          <a:p>
            <a:r>
              <a:rPr lang="en-US" sz="3600" b="1" dirty="0"/>
              <a:t>How important is this item to the success of our students? </a:t>
            </a:r>
            <a:r>
              <a:rPr lang="en-US" sz="3600" dirty="0"/>
              <a:t>(Slide 3/3) </a:t>
            </a:r>
            <a:br>
              <a:rPr lang="en-US" b="1" dirty="0"/>
            </a:br>
            <a:r>
              <a:rPr lang="en-US" sz="2000" i="1" dirty="0"/>
              <a:t>Very important (4), Important (3), Somewhat important (2), Not important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9298060"/>
              </p:ext>
            </p:extLst>
          </p:nvPr>
        </p:nvGraphicFramePr>
        <p:xfrm>
          <a:off x="0" y="1600208"/>
          <a:ext cx="9144000" cy="5257792"/>
        </p:xfrm>
        <a:graphic>
          <a:graphicData uri="http://schemas.openxmlformats.org/drawingml/2006/table">
            <a:tbl>
              <a:tblPr firstRow="1" bandRow="1">
                <a:tableStyleId>{5C22544A-7EE6-4342-B048-85BDC9FD1C3A}</a:tableStyleId>
              </a:tblPr>
              <a:tblGrid>
                <a:gridCol w="7162800">
                  <a:extLst>
                    <a:ext uri="{9D8B030D-6E8A-4147-A177-3AD203B41FA5}">
                      <a16:colId xmlns:a16="http://schemas.microsoft.com/office/drawing/2014/main" val="20000"/>
                    </a:ext>
                  </a:extLst>
                </a:gridCol>
                <a:gridCol w="1981200">
                  <a:extLst>
                    <a:ext uri="{9D8B030D-6E8A-4147-A177-3AD203B41FA5}">
                      <a16:colId xmlns:a16="http://schemas.microsoft.com/office/drawing/2014/main" val="162860018"/>
                    </a:ext>
                  </a:extLst>
                </a:gridCol>
              </a:tblGrid>
              <a:tr h="432048">
                <a:tc>
                  <a:txBody>
                    <a:bodyPr/>
                    <a:lstStyle/>
                    <a:p>
                      <a:r>
                        <a:rPr lang="en-US" sz="1800" dirty="0"/>
                        <a:t>Item</a:t>
                      </a:r>
                    </a:p>
                  </a:txBody>
                  <a:tcPr anchor="ctr"/>
                </a:tc>
                <a:tc>
                  <a:txBody>
                    <a:bodyPr/>
                    <a:lstStyle/>
                    <a:p>
                      <a:pPr algn="ctr"/>
                      <a:r>
                        <a:rPr lang="en-US" sz="1800" dirty="0"/>
                        <a:t>Average</a:t>
                      </a:r>
                    </a:p>
                  </a:txBody>
                  <a:tcPr anchor="ctr"/>
                </a:tc>
                <a:extLst>
                  <a:ext uri="{0D108BD9-81ED-4DB2-BD59-A6C34878D82A}">
                    <a16:rowId xmlns:a16="http://schemas.microsoft.com/office/drawing/2014/main" val="10000"/>
                  </a:ext>
                </a:extLst>
              </a:tr>
              <a:tr h="603218">
                <a:tc>
                  <a:txBody>
                    <a:bodyPr/>
                    <a:lstStyle/>
                    <a:p>
                      <a:pPr algn="l" fontAlgn="b"/>
                      <a:r>
                        <a:rPr lang="en-US" sz="1800" b="0" i="0" u="none" strike="noStrike" dirty="0">
                          <a:solidFill>
                            <a:srgbClr val="000000"/>
                          </a:solidFill>
                          <a:effectLst/>
                          <a:latin typeface="Calibri" panose="020F0502020204030204" pitchFamily="34" charset="0"/>
                        </a:rPr>
                        <a:t>Business, Marketing &amp; Entrepreneurship</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3.16</a:t>
                      </a:r>
                    </a:p>
                  </a:txBody>
                  <a:tcPr marL="9525" marR="9525" marT="9525" marB="0" anchor="ctr"/>
                </a:tc>
                <a:extLst>
                  <a:ext uri="{0D108BD9-81ED-4DB2-BD59-A6C34878D82A}">
                    <a16:rowId xmlns:a16="http://schemas.microsoft.com/office/drawing/2014/main" val="10001"/>
                  </a:ext>
                </a:extLst>
              </a:tr>
              <a:tr h="603218">
                <a:tc>
                  <a:txBody>
                    <a:bodyPr/>
                    <a:lstStyle/>
                    <a:p>
                      <a:pPr algn="l" fontAlgn="b"/>
                      <a:r>
                        <a:rPr lang="en-US" sz="1800" b="0" i="0" u="none" strike="noStrike">
                          <a:solidFill>
                            <a:srgbClr val="000000"/>
                          </a:solidFill>
                          <a:effectLst/>
                          <a:latin typeface="Calibri" panose="020F0502020204030204" pitchFamily="34" charset="0"/>
                        </a:rPr>
                        <a:t>Programming for English Language Learners (ELL)</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3.16</a:t>
                      </a:r>
                    </a:p>
                  </a:txBody>
                  <a:tcPr marL="9525" marR="9525" marT="9525" marB="0" anchor="ctr"/>
                </a:tc>
                <a:extLst>
                  <a:ext uri="{0D108BD9-81ED-4DB2-BD59-A6C34878D82A}">
                    <a16:rowId xmlns:a16="http://schemas.microsoft.com/office/drawing/2014/main" val="10002"/>
                  </a:ext>
                </a:extLst>
              </a:tr>
              <a:tr h="603218">
                <a:tc>
                  <a:txBody>
                    <a:bodyPr/>
                    <a:lstStyle/>
                    <a:p>
                      <a:pPr algn="l" fontAlgn="b"/>
                      <a:r>
                        <a:rPr lang="en-US" sz="1800" b="0" i="0" u="none" strike="noStrike">
                          <a:solidFill>
                            <a:srgbClr val="000000"/>
                          </a:solidFill>
                          <a:effectLst/>
                          <a:latin typeface="Calibri" panose="020F0502020204030204" pitchFamily="34" charset="0"/>
                        </a:rPr>
                        <a:t>Library media services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3.11</a:t>
                      </a:r>
                    </a:p>
                  </a:txBody>
                  <a:tcPr marL="9525" marR="9525" marT="9525" marB="0" anchor="ctr"/>
                </a:tc>
                <a:extLst>
                  <a:ext uri="{0D108BD9-81ED-4DB2-BD59-A6C34878D82A}">
                    <a16:rowId xmlns:a16="http://schemas.microsoft.com/office/drawing/2014/main" val="10003"/>
                  </a:ext>
                </a:extLst>
              </a:tr>
              <a:tr h="603218">
                <a:tc>
                  <a:txBody>
                    <a:bodyPr/>
                    <a:lstStyle/>
                    <a:p>
                      <a:pPr algn="l" fontAlgn="b"/>
                      <a:r>
                        <a:rPr lang="en-US" sz="1800" b="0" i="0" u="none" strike="noStrike">
                          <a:solidFill>
                            <a:srgbClr val="000000"/>
                          </a:solidFill>
                          <a:effectLst/>
                          <a:latin typeface="Calibri" panose="020F0502020204030204" pitchFamily="34" charset="0"/>
                        </a:rPr>
                        <a:t>Art</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3.09</a:t>
                      </a:r>
                    </a:p>
                  </a:txBody>
                  <a:tcPr marL="9525" marR="9525" marT="9525" marB="0" anchor="ctr"/>
                </a:tc>
                <a:extLst>
                  <a:ext uri="{0D108BD9-81ED-4DB2-BD59-A6C34878D82A}">
                    <a16:rowId xmlns:a16="http://schemas.microsoft.com/office/drawing/2014/main" val="10004"/>
                  </a:ext>
                </a:extLst>
              </a:tr>
              <a:tr h="603218">
                <a:tc>
                  <a:txBody>
                    <a:bodyPr/>
                    <a:lstStyle/>
                    <a:p>
                      <a:pPr algn="l" fontAlgn="b"/>
                      <a:r>
                        <a:rPr lang="en-US" sz="1800" b="0" i="0" u="none" strike="noStrike">
                          <a:solidFill>
                            <a:srgbClr val="000000"/>
                          </a:solidFill>
                          <a:effectLst/>
                          <a:latin typeface="Calibri" panose="020F0502020204030204" pitchFamily="34" charset="0"/>
                        </a:rPr>
                        <a:t>Family &amp; Consumer Science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3.06</a:t>
                      </a:r>
                    </a:p>
                  </a:txBody>
                  <a:tcPr marL="9525" marR="9525" marT="9525" marB="0" anchor="ctr"/>
                </a:tc>
                <a:extLst>
                  <a:ext uri="{0D108BD9-81ED-4DB2-BD59-A6C34878D82A}">
                    <a16:rowId xmlns:a16="http://schemas.microsoft.com/office/drawing/2014/main" val="10005"/>
                  </a:ext>
                </a:extLst>
              </a:tr>
              <a:tr h="603218">
                <a:tc>
                  <a:txBody>
                    <a:bodyPr/>
                    <a:lstStyle/>
                    <a:p>
                      <a:pPr algn="l" fontAlgn="b"/>
                      <a:r>
                        <a:rPr lang="en-US" sz="1800" b="0" i="0" u="none" strike="noStrike">
                          <a:solidFill>
                            <a:srgbClr val="000000"/>
                          </a:solidFill>
                          <a:effectLst/>
                          <a:latin typeface="Calibri" panose="020F0502020204030204" pitchFamily="34" charset="0"/>
                        </a:rPr>
                        <a:t>Athletics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2.98</a:t>
                      </a:r>
                    </a:p>
                  </a:txBody>
                  <a:tcPr marL="9525" marR="9525" marT="9525" marB="0" anchor="ctr"/>
                </a:tc>
                <a:extLst>
                  <a:ext uri="{0D108BD9-81ED-4DB2-BD59-A6C34878D82A}">
                    <a16:rowId xmlns:a16="http://schemas.microsoft.com/office/drawing/2014/main" val="10006"/>
                  </a:ext>
                </a:extLst>
              </a:tr>
              <a:tr h="603218">
                <a:tc>
                  <a:txBody>
                    <a:bodyPr/>
                    <a:lstStyle/>
                    <a:p>
                      <a:pPr algn="l" fontAlgn="b"/>
                      <a:r>
                        <a:rPr lang="en-US" sz="1800" b="0" i="0" u="none" strike="noStrike">
                          <a:solidFill>
                            <a:srgbClr val="000000"/>
                          </a:solidFill>
                          <a:effectLst/>
                          <a:latin typeface="Calibri" panose="020F0502020204030204" pitchFamily="34" charset="0"/>
                        </a:rPr>
                        <a:t>Music</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2.95</a:t>
                      </a:r>
                    </a:p>
                  </a:txBody>
                  <a:tcPr marL="9525" marR="9525" marT="9525" marB="0" anchor="ctr"/>
                </a:tc>
                <a:extLst>
                  <a:ext uri="{0D108BD9-81ED-4DB2-BD59-A6C34878D82A}">
                    <a16:rowId xmlns:a16="http://schemas.microsoft.com/office/drawing/2014/main" val="10007"/>
                  </a:ext>
                </a:extLst>
              </a:tr>
              <a:tr h="603218">
                <a:tc>
                  <a:txBody>
                    <a:bodyPr/>
                    <a:lstStyle/>
                    <a:p>
                      <a:pPr algn="l" fontAlgn="b"/>
                      <a:r>
                        <a:rPr lang="en-US" sz="1800" b="0" i="0" u="none" strike="noStrike">
                          <a:solidFill>
                            <a:srgbClr val="000000"/>
                          </a:solidFill>
                          <a:effectLst/>
                          <a:latin typeface="Calibri" panose="020F0502020204030204" pitchFamily="34" charset="0"/>
                        </a:rPr>
                        <a:t>Foreign language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2.79</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024888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Autofit/>
          </a:bodyPr>
          <a:lstStyle/>
          <a:p>
            <a:r>
              <a:rPr lang="en-US" sz="4000" b="1" dirty="0"/>
              <a:t>How are we doing? </a:t>
            </a:r>
            <a:r>
              <a:rPr lang="en-US" sz="4000" dirty="0"/>
              <a:t>(Slide 1/3)</a:t>
            </a:r>
            <a:br>
              <a:rPr lang="en-US" b="1" dirty="0"/>
            </a:br>
            <a:r>
              <a:rPr lang="en-US" sz="2400" i="1" dirty="0"/>
              <a:t>Great (4), Good (3), Fair (2), Poor (1)</a:t>
            </a:r>
            <a:endParaRPr lang="en-US" sz="2000"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5665264"/>
              </p:ext>
            </p:extLst>
          </p:nvPr>
        </p:nvGraphicFramePr>
        <p:xfrm>
          <a:off x="0" y="1600208"/>
          <a:ext cx="9144000" cy="5257788"/>
        </p:xfrm>
        <a:graphic>
          <a:graphicData uri="http://schemas.openxmlformats.org/drawingml/2006/table">
            <a:tbl>
              <a:tblPr firstRow="1" bandRow="1">
                <a:tableStyleId>{5C22544A-7EE6-4342-B048-85BDC9FD1C3A}</a:tableStyleId>
              </a:tblPr>
              <a:tblGrid>
                <a:gridCol w="7162800">
                  <a:extLst>
                    <a:ext uri="{9D8B030D-6E8A-4147-A177-3AD203B41FA5}">
                      <a16:colId xmlns:a16="http://schemas.microsoft.com/office/drawing/2014/main" val="20000"/>
                    </a:ext>
                  </a:extLst>
                </a:gridCol>
                <a:gridCol w="1981200">
                  <a:extLst>
                    <a:ext uri="{9D8B030D-6E8A-4147-A177-3AD203B41FA5}">
                      <a16:colId xmlns:a16="http://schemas.microsoft.com/office/drawing/2014/main" val="736153989"/>
                    </a:ext>
                  </a:extLst>
                </a:gridCol>
              </a:tblGrid>
              <a:tr h="526128">
                <a:tc>
                  <a:txBody>
                    <a:bodyPr/>
                    <a:lstStyle/>
                    <a:p>
                      <a:r>
                        <a:rPr lang="en-US" sz="2000" dirty="0"/>
                        <a:t>Item</a:t>
                      </a:r>
                    </a:p>
                  </a:txBody>
                  <a:tcPr anchor="ctr"/>
                </a:tc>
                <a:tc>
                  <a:txBody>
                    <a:bodyPr/>
                    <a:lstStyle/>
                    <a:p>
                      <a:pPr algn="ctr"/>
                      <a:r>
                        <a:rPr lang="en-US" sz="1800" dirty="0"/>
                        <a:t>Average</a:t>
                      </a:r>
                    </a:p>
                  </a:txBody>
                  <a:tcPr anchor="ctr"/>
                </a:tc>
                <a:extLst>
                  <a:ext uri="{0D108BD9-81ED-4DB2-BD59-A6C34878D82A}">
                    <a16:rowId xmlns:a16="http://schemas.microsoft.com/office/drawing/2014/main" val="10000"/>
                  </a:ext>
                </a:extLst>
              </a:tr>
              <a:tr h="525740">
                <a:tc>
                  <a:txBody>
                    <a:bodyPr/>
                    <a:lstStyle/>
                    <a:p>
                      <a:pPr algn="l" fontAlgn="b"/>
                      <a:r>
                        <a:rPr lang="en-US" sz="1800" b="0" i="0" u="none" strike="noStrike" dirty="0">
                          <a:solidFill>
                            <a:srgbClr val="000000"/>
                          </a:solidFill>
                          <a:effectLst/>
                          <a:latin typeface="Calibri" panose="020F0502020204030204" pitchFamily="34" charset="0"/>
                        </a:rPr>
                        <a:t>Athletics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2.89</a:t>
                      </a:r>
                    </a:p>
                  </a:txBody>
                  <a:tcPr marL="9525" marR="9525" marT="9525" marB="0" anchor="ctr"/>
                </a:tc>
                <a:extLst>
                  <a:ext uri="{0D108BD9-81ED-4DB2-BD59-A6C34878D82A}">
                    <a16:rowId xmlns:a16="http://schemas.microsoft.com/office/drawing/2014/main" val="10001"/>
                  </a:ext>
                </a:extLst>
              </a:tr>
              <a:tr h="525740">
                <a:tc>
                  <a:txBody>
                    <a:bodyPr/>
                    <a:lstStyle/>
                    <a:p>
                      <a:pPr algn="l" fontAlgn="b"/>
                      <a:r>
                        <a:rPr lang="en-US" sz="1800" b="0" i="0" u="none" strike="noStrike">
                          <a:solidFill>
                            <a:srgbClr val="000000"/>
                          </a:solidFill>
                          <a:effectLst/>
                          <a:latin typeface="Calibri" panose="020F0502020204030204" pitchFamily="34" charset="0"/>
                        </a:rPr>
                        <a:t>Art</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2.88</a:t>
                      </a:r>
                    </a:p>
                  </a:txBody>
                  <a:tcPr marL="9525" marR="9525" marT="9525" marB="0" anchor="ctr"/>
                </a:tc>
                <a:extLst>
                  <a:ext uri="{0D108BD9-81ED-4DB2-BD59-A6C34878D82A}">
                    <a16:rowId xmlns:a16="http://schemas.microsoft.com/office/drawing/2014/main" val="10002"/>
                  </a:ext>
                </a:extLst>
              </a:tr>
              <a:tr h="525740">
                <a:tc>
                  <a:txBody>
                    <a:bodyPr/>
                    <a:lstStyle/>
                    <a:p>
                      <a:pPr algn="l" fontAlgn="b"/>
                      <a:r>
                        <a:rPr lang="en-US" sz="1800" b="0" i="0" u="none" strike="noStrike">
                          <a:solidFill>
                            <a:srgbClr val="000000"/>
                          </a:solidFill>
                          <a:effectLst/>
                          <a:latin typeface="Calibri" panose="020F0502020204030204" pitchFamily="34" charset="0"/>
                        </a:rPr>
                        <a:t>Music</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2.88</a:t>
                      </a:r>
                    </a:p>
                  </a:txBody>
                  <a:tcPr marL="9525" marR="9525" marT="9525" marB="0" anchor="ctr"/>
                </a:tc>
                <a:extLst>
                  <a:ext uri="{0D108BD9-81ED-4DB2-BD59-A6C34878D82A}">
                    <a16:rowId xmlns:a16="http://schemas.microsoft.com/office/drawing/2014/main" val="10003"/>
                  </a:ext>
                </a:extLst>
              </a:tr>
              <a:tr h="525740">
                <a:tc>
                  <a:txBody>
                    <a:bodyPr/>
                    <a:lstStyle/>
                    <a:p>
                      <a:pPr algn="l" fontAlgn="b"/>
                      <a:r>
                        <a:rPr lang="en-US" sz="1800" b="0" i="0" u="none" strike="noStrike">
                          <a:solidFill>
                            <a:srgbClr val="000000"/>
                          </a:solidFill>
                          <a:effectLst/>
                          <a:latin typeface="Calibri" panose="020F0502020204030204" pitchFamily="34" charset="0"/>
                        </a:rPr>
                        <a:t>Physical education</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2.87</a:t>
                      </a:r>
                    </a:p>
                  </a:txBody>
                  <a:tcPr marL="9525" marR="9525" marT="9525" marB="0" anchor="ctr"/>
                </a:tc>
                <a:extLst>
                  <a:ext uri="{0D108BD9-81ED-4DB2-BD59-A6C34878D82A}">
                    <a16:rowId xmlns:a16="http://schemas.microsoft.com/office/drawing/2014/main" val="10004"/>
                  </a:ext>
                </a:extLst>
              </a:tr>
              <a:tr h="525740">
                <a:tc>
                  <a:txBody>
                    <a:bodyPr/>
                    <a:lstStyle/>
                    <a:p>
                      <a:pPr algn="l" fontAlgn="b"/>
                      <a:r>
                        <a:rPr lang="en-US" sz="1800" b="0" i="0" u="none" strike="noStrike">
                          <a:solidFill>
                            <a:srgbClr val="000000"/>
                          </a:solidFill>
                          <a:effectLst/>
                          <a:latin typeface="Calibri" panose="020F0502020204030204" pitchFamily="34" charset="0"/>
                        </a:rPr>
                        <a:t>Science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2.85</a:t>
                      </a:r>
                    </a:p>
                  </a:txBody>
                  <a:tcPr marL="9525" marR="9525" marT="9525" marB="0" anchor="ctr"/>
                </a:tc>
                <a:extLst>
                  <a:ext uri="{0D108BD9-81ED-4DB2-BD59-A6C34878D82A}">
                    <a16:rowId xmlns:a16="http://schemas.microsoft.com/office/drawing/2014/main" val="10005"/>
                  </a:ext>
                </a:extLst>
              </a:tr>
              <a:tr h="525740">
                <a:tc>
                  <a:txBody>
                    <a:bodyPr/>
                    <a:lstStyle/>
                    <a:p>
                      <a:pPr algn="l" fontAlgn="b"/>
                      <a:r>
                        <a:rPr lang="en-US" sz="1800" b="0" i="0" u="none" strike="noStrike">
                          <a:solidFill>
                            <a:srgbClr val="000000"/>
                          </a:solidFill>
                          <a:effectLst/>
                          <a:latin typeface="Calibri" panose="020F0502020204030204" pitchFamily="34" charset="0"/>
                        </a:rPr>
                        <a:t>Computer and technology skills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2.84</a:t>
                      </a:r>
                    </a:p>
                  </a:txBody>
                  <a:tcPr marL="9525" marR="9525" marT="9525" marB="0" anchor="ctr"/>
                </a:tc>
                <a:extLst>
                  <a:ext uri="{0D108BD9-81ED-4DB2-BD59-A6C34878D82A}">
                    <a16:rowId xmlns:a16="http://schemas.microsoft.com/office/drawing/2014/main" val="10006"/>
                  </a:ext>
                </a:extLst>
              </a:tr>
              <a:tr h="525740">
                <a:tc>
                  <a:txBody>
                    <a:bodyPr/>
                    <a:lstStyle/>
                    <a:p>
                      <a:pPr algn="l" fontAlgn="b"/>
                      <a:r>
                        <a:rPr lang="en-US" sz="1800" b="0" i="0" u="none" strike="noStrike">
                          <a:solidFill>
                            <a:srgbClr val="000000"/>
                          </a:solidFill>
                          <a:effectLst/>
                          <a:latin typeface="Calibri" panose="020F0502020204030204" pitchFamily="34" charset="0"/>
                        </a:rPr>
                        <a:t>Library media services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2.81</a:t>
                      </a:r>
                    </a:p>
                  </a:txBody>
                  <a:tcPr marL="9525" marR="9525" marT="9525" marB="0" anchor="ctr"/>
                </a:tc>
                <a:extLst>
                  <a:ext uri="{0D108BD9-81ED-4DB2-BD59-A6C34878D82A}">
                    <a16:rowId xmlns:a16="http://schemas.microsoft.com/office/drawing/2014/main" val="10007"/>
                  </a:ext>
                </a:extLst>
              </a:tr>
              <a:tr h="525740">
                <a:tc>
                  <a:txBody>
                    <a:bodyPr/>
                    <a:lstStyle/>
                    <a:p>
                      <a:pPr algn="l" fontAlgn="b"/>
                      <a:r>
                        <a:rPr lang="en-US" sz="1800" b="0" i="0" u="none" strike="noStrike">
                          <a:solidFill>
                            <a:srgbClr val="000000"/>
                          </a:solidFill>
                          <a:effectLst/>
                          <a:latin typeface="Calibri" panose="020F0502020204030204" pitchFamily="34" charset="0"/>
                        </a:rPr>
                        <a:t>Advanced Placement (AP)/honors classes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2.81</a:t>
                      </a:r>
                    </a:p>
                  </a:txBody>
                  <a:tcPr marL="9525" marR="9525" marT="9525" marB="0" anchor="ctr"/>
                </a:tc>
                <a:extLst>
                  <a:ext uri="{0D108BD9-81ED-4DB2-BD59-A6C34878D82A}">
                    <a16:rowId xmlns:a16="http://schemas.microsoft.com/office/drawing/2014/main" val="10008"/>
                  </a:ext>
                </a:extLst>
              </a:tr>
              <a:tr h="525740">
                <a:tc>
                  <a:txBody>
                    <a:bodyPr/>
                    <a:lstStyle/>
                    <a:p>
                      <a:pPr algn="l" fontAlgn="b"/>
                      <a:r>
                        <a:rPr lang="en-US" sz="1800" b="0" i="0" u="none" strike="noStrike">
                          <a:solidFill>
                            <a:srgbClr val="000000"/>
                          </a:solidFill>
                          <a:effectLst/>
                          <a:latin typeface="Calibri" panose="020F0502020204030204" pitchFamily="34" charset="0"/>
                        </a:rPr>
                        <a:t>Programming for English Language Learners (ELL)</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2.79</a:t>
                      </a:r>
                    </a:p>
                  </a:txBody>
                  <a:tcPr marL="9525" marR="9525" marT="9525" marB="0" anchor="ctr"/>
                </a:tc>
                <a:extLst>
                  <a:ext uri="{0D108BD9-81ED-4DB2-BD59-A6C34878D82A}">
                    <a16:rowId xmlns:a16="http://schemas.microsoft.com/office/drawing/2014/main" val="2144473780"/>
                  </a:ext>
                </a:extLst>
              </a:tr>
            </a:tbl>
          </a:graphicData>
        </a:graphic>
      </p:graphicFrame>
    </p:spTree>
    <p:extLst>
      <p:ext uri="{BB962C8B-B14F-4D97-AF65-F5344CB8AC3E}">
        <p14:creationId xmlns:p14="http://schemas.microsoft.com/office/powerpoint/2010/main" val="345043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659687" cy="1168400"/>
          </a:xfrm>
        </p:spPr>
        <p:txBody>
          <a:bodyPr>
            <a:noAutofit/>
          </a:bodyPr>
          <a:lstStyle/>
          <a:p>
            <a:pPr marL="182880"/>
            <a:r>
              <a:rPr lang="en-US" sz="4000" b="1" dirty="0"/>
              <a:t>School Perceptions </a:t>
            </a:r>
          </a:p>
        </p:txBody>
      </p:sp>
      <p:sp>
        <p:nvSpPr>
          <p:cNvPr id="3" name="Content Placeholder 2"/>
          <p:cNvSpPr>
            <a:spLocks noGrp="1"/>
          </p:cNvSpPr>
          <p:nvPr>
            <p:ph type="body" idx="1"/>
          </p:nvPr>
        </p:nvSpPr>
        <p:spPr>
          <a:xfrm>
            <a:off x="609601" y="1676400"/>
            <a:ext cx="8153400" cy="3505200"/>
          </a:xfrm>
        </p:spPr>
        <p:txBody>
          <a:bodyPr>
            <a:normAutofit lnSpcReduction="10000"/>
          </a:bodyPr>
          <a:lstStyle/>
          <a:p>
            <a:pPr marL="182880">
              <a:lnSpc>
                <a:spcPct val="110000"/>
              </a:lnSpc>
            </a:pPr>
            <a:r>
              <a:rPr lang="en-US" sz="2600" b="1" dirty="0">
                <a:solidFill>
                  <a:schemeClr val="tx1"/>
                </a:solidFill>
              </a:rPr>
              <a:t>Our mission is to help educational leaders gather, organize and use data to make strategic decisions.</a:t>
            </a:r>
          </a:p>
          <a:p>
            <a:pPr marL="640080" indent="-457200">
              <a:lnSpc>
                <a:spcPct val="110000"/>
              </a:lnSpc>
              <a:buFont typeface="Arial" panose="020B0604020202020204" pitchFamily="34" charset="0"/>
              <a:buChar char="•"/>
            </a:pPr>
            <a:r>
              <a:rPr lang="en-US" sz="2600" dirty="0">
                <a:solidFill>
                  <a:schemeClr val="tx1"/>
                </a:solidFill>
              </a:rPr>
              <a:t>Founded in 2002 to provide independent and unbiased research</a:t>
            </a:r>
          </a:p>
          <a:p>
            <a:pPr marL="640080" indent="-457200">
              <a:lnSpc>
                <a:spcPct val="110000"/>
              </a:lnSpc>
              <a:buFont typeface="Arial" panose="020B0604020202020204" pitchFamily="34" charset="0"/>
              <a:buChar char="•"/>
            </a:pPr>
            <a:r>
              <a:rPr lang="en-US" sz="2600" dirty="0">
                <a:solidFill>
                  <a:schemeClr val="tx1"/>
                </a:solidFill>
              </a:rPr>
              <a:t>Conducted over 10,000 surveys for school improvement</a:t>
            </a:r>
          </a:p>
          <a:p>
            <a:pPr marL="640080" indent="-457200">
              <a:lnSpc>
                <a:spcPct val="110000"/>
              </a:lnSpc>
              <a:buFont typeface="Arial" panose="020B0604020202020204" pitchFamily="34" charset="0"/>
              <a:buChar char="•"/>
            </a:pPr>
            <a:r>
              <a:rPr lang="en-US" sz="2600" dirty="0">
                <a:solidFill>
                  <a:schemeClr val="tx1"/>
                </a:solidFill>
              </a:rPr>
              <a:t>Helped more than 400 districts navigate the strategic planning and referendum planning process</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81000" y="5715000"/>
            <a:ext cx="1783380" cy="762000"/>
          </a:xfrm>
          <a:prstGeom prst="rect">
            <a:avLst/>
          </a:prstGeom>
          <a:noFill/>
        </p:spPr>
      </p:pic>
    </p:spTree>
    <p:extLst>
      <p:ext uri="{BB962C8B-B14F-4D97-AF65-F5344CB8AC3E}">
        <p14:creationId xmlns:p14="http://schemas.microsoft.com/office/powerpoint/2010/main" val="3752647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Autofit/>
          </a:bodyPr>
          <a:lstStyle/>
          <a:p>
            <a:r>
              <a:rPr lang="en-US" sz="4000" b="1" dirty="0"/>
              <a:t>How are we doing? </a:t>
            </a:r>
            <a:r>
              <a:rPr lang="en-US" sz="4000" dirty="0"/>
              <a:t>(Slide 2/3)</a:t>
            </a:r>
            <a:br>
              <a:rPr lang="en-US" b="1" dirty="0"/>
            </a:br>
            <a:r>
              <a:rPr lang="en-US" sz="2400" i="1" dirty="0"/>
              <a:t>Great (4), Good (3), Fair (2), Poor (1)</a:t>
            </a:r>
            <a:endParaRPr lang="en-US" sz="2000"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3803880"/>
              </p:ext>
            </p:extLst>
          </p:nvPr>
        </p:nvGraphicFramePr>
        <p:xfrm>
          <a:off x="0" y="1600208"/>
          <a:ext cx="9144000" cy="5257790"/>
        </p:xfrm>
        <a:graphic>
          <a:graphicData uri="http://schemas.openxmlformats.org/drawingml/2006/table">
            <a:tbl>
              <a:tblPr firstRow="1" bandRow="1">
                <a:tableStyleId>{5C22544A-7EE6-4342-B048-85BDC9FD1C3A}</a:tableStyleId>
              </a:tblPr>
              <a:tblGrid>
                <a:gridCol w="7162800">
                  <a:extLst>
                    <a:ext uri="{9D8B030D-6E8A-4147-A177-3AD203B41FA5}">
                      <a16:colId xmlns:a16="http://schemas.microsoft.com/office/drawing/2014/main" val="20000"/>
                    </a:ext>
                  </a:extLst>
                </a:gridCol>
                <a:gridCol w="1981200">
                  <a:extLst>
                    <a:ext uri="{9D8B030D-6E8A-4147-A177-3AD203B41FA5}">
                      <a16:colId xmlns:a16="http://schemas.microsoft.com/office/drawing/2014/main" val="736153989"/>
                    </a:ext>
                  </a:extLst>
                </a:gridCol>
              </a:tblGrid>
              <a:tr h="584582">
                <a:tc>
                  <a:txBody>
                    <a:bodyPr/>
                    <a:lstStyle/>
                    <a:p>
                      <a:r>
                        <a:rPr lang="en-US" sz="2000" dirty="0"/>
                        <a:t>Item</a:t>
                      </a:r>
                    </a:p>
                  </a:txBody>
                  <a:tcPr anchor="ctr"/>
                </a:tc>
                <a:tc>
                  <a:txBody>
                    <a:bodyPr/>
                    <a:lstStyle/>
                    <a:p>
                      <a:pPr algn="ctr"/>
                      <a:r>
                        <a:rPr lang="en-US" sz="1800" dirty="0"/>
                        <a:t>Average</a:t>
                      </a:r>
                    </a:p>
                  </a:txBody>
                  <a:tcPr anchor="ctr"/>
                </a:tc>
                <a:extLst>
                  <a:ext uri="{0D108BD9-81ED-4DB2-BD59-A6C34878D82A}">
                    <a16:rowId xmlns:a16="http://schemas.microsoft.com/office/drawing/2014/main" val="10000"/>
                  </a:ext>
                </a:extLst>
              </a:tr>
              <a:tr h="584151">
                <a:tc>
                  <a:txBody>
                    <a:bodyPr/>
                    <a:lstStyle/>
                    <a:p>
                      <a:pPr algn="l" fontAlgn="b"/>
                      <a:r>
                        <a:rPr lang="en-US" sz="1800" b="0" i="0" u="none" strike="noStrike" dirty="0">
                          <a:solidFill>
                            <a:srgbClr val="000000"/>
                          </a:solidFill>
                          <a:effectLst/>
                          <a:latin typeface="Calibri" panose="020F0502020204030204" pitchFamily="34" charset="0"/>
                        </a:rPr>
                        <a:t>Social Studies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2.79</a:t>
                      </a:r>
                    </a:p>
                  </a:txBody>
                  <a:tcPr marL="9525" marR="9525" marT="9525" marB="0" anchor="ctr"/>
                </a:tc>
                <a:extLst>
                  <a:ext uri="{0D108BD9-81ED-4DB2-BD59-A6C34878D82A}">
                    <a16:rowId xmlns:a16="http://schemas.microsoft.com/office/drawing/2014/main" val="10001"/>
                  </a:ext>
                </a:extLst>
              </a:tr>
              <a:tr h="584151">
                <a:tc>
                  <a:txBody>
                    <a:bodyPr/>
                    <a:lstStyle/>
                    <a:p>
                      <a:pPr algn="l" fontAlgn="b"/>
                      <a:r>
                        <a:rPr lang="en-US" sz="1800" b="0" i="0" u="none" strike="noStrike">
                          <a:solidFill>
                            <a:srgbClr val="000000"/>
                          </a:solidFill>
                          <a:effectLst/>
                          <a:latin typeface="Calibri" panose="020F0502020204030204" pitchFamily="34" charset="0"/>
                        </a:rPr>
                        <a:t>Math</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2.78</a:t>
                      </a:r>
                    </a:p>
                  </a:txBody>
                  <a:tcPr marL="9525" marR="9525" marT="9525" marB="0" anchor="ctr"/>
                </a:tc>
                <a:extLst>
                  <a:ext uri="{0D108BD9-81ED-4DB2-BD59-A6C34878D82A}">
                    <a16:rowId xmlns:a16="http://schemas.microsoft.com/office/drawing/2014/main" val="10002"/>
                  </a:ext>
                </a:extLst>
              </a:tr>
              <a:tr h="584151">
                <a:tc>
                  <a:txBody>
                    <a:bodyPr/>
                    <a:lstStyle/>
                    <a:p>
                      <a:pPr algn="l" fontAlgn="b"/>
                      <a:r>
                        <a:rPr lang="en-US" sz="1800" b="0" i="0" u="none" strike="noStrike">
                          <a:solidFill>
                            <a:srgbClr val="000000"/>
                          </a:solidFill>
                          <a:effectLst/>
                          <a:latin typeface="Calibri" panose="020F0502020204030204" pitchFamily="34" charset="0"/>
                        </a:rPr>
                        <a:t>Reading/Literature/Vocabulary</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2.72</a:t>
                      </a:r>
                    </a:p>
                  </a:txBody>
                  <a:tcPr marL="9525" marR="9525" marT="9525" marB="0" anchor="ctr"/>
                </a:tc>
                <a:extLst>
                  <a:ext uri="{0D108BD9-81ED-4DB2-BD59-A6C34878D82A}">
                    <a16:rowId xmlns:a16="http://schemas.microsoft.com/office/drawing/2014/main" val="10003"/>
                  </a:ext>
                </a:extLst>
              </a:tr>
              <a:tr h="584151">
                <a:tc>
                  <a:txBody>
                    <a:bodyPr/>
                    <a:lstStyle/>
                    <a:p>
                      <a:pPr algn="l" fontAlgn="b"/>
                      <a:r>
                        <a:rPr lang="en-US" sz="1800" b="0" i="0" u="none" strike="noStrike">
                          <a:solidFill>
                            <a:srgbClr val="000000"/>
                          </a:solidFill>
                          <a:effectLst/>
                          <a:latin typeface="Calibri" panose="020F0502020204030204" pitchFamily="34" charset="0"/>
                        </a:rPr>
                        <a:t>Writing/Grammar</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2.68</a:t>
                      </a:r>
                    </a:p>
                  </a:txBody>
                  <a:tcPr marL="9525" marR="9525" marT="9525" marB="0" anchor="ctr"/>
                </a:tc>
                <a:extLst>
                  <a:ext uri="{0D108BD9-81ED-4DB2-BD59-A6C34878D82A}">
                    <a16:rowId xmlns:a16="http://schemas.microsoft.com/office/drawing/2014/main" val="10004"/>
                  </a:ext>
                </a:extLst>
              </a:tr>
              <a:tr h="584151">
                <a:tc>
                  <a:txBody>
                    <a:bodyPr/>
                    <a:lstStyle/>
                    <a:p>
                      <a:pPr algn="l" fontAlgn="b"/>
                      <a:r>
                        <a:rPr lang="en-US" sz="1800" b="0" i="0" u="none" strike="noStrike">
                          <a:solidFill>
                            <a:srgbClr val="000000"/>
                          </a:solidFill>
                          <a:effectLst/>
                          <a:latin typeface="Calibri" panose="020F0502020204030204" pitchFamily="34" charset="0"/>
                        </a:rPr>
                        <a:t>Health education</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2.66</a:t>
                      </a:r>
                    </a:p>
                  </a:txBody>
                  <a:tcPr marL="9525" marR="9525" marT="9525" marB="0" anchor="ctr"/>
                </a:tc>
                <a:extLst>
                  <a:ext uri="{0D108BD9-81ED-4DB2-BD59-A6C34878D82A}">
                    <a16:rowId xmlns:a16="http://schemas.microsoft.com/office/drawing/2014/main" val="10005"/>
                  </a:ext>
                </a:extLst>
              </a:tr>
              <a:tr h="584151">
                <a:tc>
                  <a:txBody>
                    <a:bodyPr/>
                    <a:lstStyle/>
                    <a:p>
                      <a:pPr algn="l" fontAlgn="b"/>
                      <a:r>
                        <a:rPr lang="en-US" sz="1800" b="0" i="0" u="none" strike="noStrike">
                          <a:solidFill>
                            <a:srgbClr val="000000"/>
                          </a:solidFill>
                          <a:effectLst/>
                          <a:latin typeface="Calibri" panose="020F0502020204030204" pitchFamily="34" charset="0"/>
                        </a:rPr>
                        <a:t>Business, Marketing &amp; Entrepreneurship</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2.64</a:t>
                      </a:r>
                    </a:p>
                  </a:txBody>
                  <a:tcPr marL="9525" marR="9525" marT="9525" marB="0" anchor="ctr"/>
                </a:tc>
                <a:extLst>
                  <a:ext uri="{0D108BD9-81ED-4DB2-BD59-A6C34878D82A}">
                    <a16:rowId xmlns:a16="http://schemas.microsoft.com/office/drawing/2014/main" val="10006"/>
                  </a:ext>
                </a:extLst>
              </a:tr>
              <a:tr h="584151">
                <a:tc>
                  <a:txBody>
                    <a:bodyPr/>
                    <a:lstStyle/>
                    <a:p>
                      <a:pPr algn="l" fontAlgn="b"/>
                      <a:r>
                        <a:rPr lang="en-US" sz="1800" b="0" i="0" u="none" strike="noStrike">
                          <a:solidFill>
                            <a:srgbClr val="000000"/>
                          </a:solidFill>
                          <a:effectLst/>
                          <a:latin typeface="Calibri" panose="020F0502020204030204" pitchFamily="34" charset="0"/>
                        </a:rPr>
                        <a:t>Programming for children with disabilities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2.62</a:t>
                      </a:r>
                    </a:p>
                  </a:txBody>
                  <a:tcPr marL="9525" marR="9525" marT="9525" marB="0" anchor="ctr"/>
                </a:tc>
                <a:extLst>
                  <a:ext uri="{0D108BD9-81ED-4DB2-BD59-A6C34878D82A}">
                    <a16:rowId xmlns:a16="http://schemas.microsoft.com/office/drawing/2014/main" val="10007"/>
                  </a:ext>
                </a:extLst>
              </a:tr>
              <a:tr h="584151">
                <a:tc>
                  <a:txBody>
                    <a:bodyPr/>
                    <a:lstStyle/>
                    <a:p>
                      <a:pPr algn="l" fontAlgn="b"/>
                      <a:r>
                        <a:rPr lang="en-US" sz="1800" b="0" i="0" u="none" strike="noStrike">
                          <a:solidFill>
                            <a:srgbClr val="000000"/>
                          </a:solidFill>
                          <a:effectLst/>
                          <a:latin typeface="Calibri" panose="020F0502020204030204" pitchFamily="34" charset="0"/>
                        </a:rPr>
                        <a:t>Critical thinking &amp; problem solving</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2.60</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02869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Autofit/>
          </a:bodyPr>
          <a:lstStyle/>
          <a:p>
            <a:r>
              <a:rPr lang="en-US" sz="4000" b="1" dirty="0"/>
              <a:t>How are we doing? </a:t>
            </a:r>
            <a:r>
              <a:rPr lang="en-US" sz="4000" dirty="0"/>
              <a:t>(Slide 3/3)</a:t>
            </a:r>
            <a:br>
              <a:rPr lang="en-US" b="1" dirty="0"/>
            </a:br>
            <a:r>
              <a:rPr lang="en-US" sz="2400" i="1" dirty="0"/>
              <a:t>Great (4), Good (3), Fair (2), Poor (1)</a:t>
            </a:r>
            <a:endParaRPr lang="en-US" sz="2000"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775263"/>
              </p:ext>
            </p:extLst>
          </p:nvPr>
        </p:nvGraphicFramePr>
        <p:xfrm>
          <a:off x="0" y="1600208"/>
          <a:ext cx="9144000" cy="5257790"/>
        </p:xfrm>
        <a:graphic>
          <a:graphicData uri="http://schemas.openxmlformats.org/drawingml/2006/table">
            <a:tbl>
              <a:tblPr firstRow="1" bandRow="1">
                <a:tableStyleId>{5C22544A-7EE6-4342-B048-85BDC9FD1C3A}</a:tableStyleId>
              </a:tblPr>
              <a:tblGrid>
                <a:gridCol w="7162800">
                  <a:extLst>
                    <a:ext uri="{9D8B030D-6E8A-4147-A177-3AD203B41FA5}">
                      <a16:colId xmlns:a16="http://schemas.microsoft.com/office/drawing/2014/main" val="20000"/>
                    </a:ext>
                  </a:extLst>
                </a:gridCol>
                <a:gridCol w="1981200">
                  <a:extLst>
                    <a:ext uri="{9D8B030D-6E8A-4147-A177-3AD203B41FA5}">
                      <a16:colId xmlns:a16="http://schemas.microsoft.com/office/drawing/2014/main" val="736153989"/>
                    </a:ext>
                  </a:extLst>
                </a:gridCol>
              </a:tblGrid>
              <a:tr h="584582">
                <a:tc>
                  <a:txBody>
                    <a:bodyPr/>
                    <a:lstStyle/>
                    <a:p>
                      <a:r>
                        <a:rPr lang="en-US" sz="2000" dirty="0"/>
                        <a:t>Item</a:t>
                      </a:r>
                    </a:p>
                  </a:txBody>
                  <a:tcPr anchor="ctr"/>
                </a:tc>
                <a:tc>
                  <a:txBody>
                    <a:bodyPr/>
                    <a:lstStyle/>
                    <a:p>
                      <a:pPr algn="ctr"/>
                      <a:r>
                        <a:rPr lang="en-US" sz="1800" dirty="0"/>
                        <a:t>Average</a:t>
                      </a:r>
                    </a:p>
                  </a:txBody>
                  <a:tcPr anchor="ctr"/>
                </a:tc>
                <a:extLst>
                  <a:ext uri="{0D108BD9-81ED-4DB2-BD59-A6C34878D82A}">
                    <a16:rowId xmlns:a16="http://schemas.microsoft.com/office/drawing/2014/main" val="10000"/>
                  </a:ext>
                </a:extLst>
              </a:tr>
              <a:tr h="584151">
                <a:tc>
                  <a:txBody>
                    <a:bodyPr/>
                    <a:lstStyle/>
                    <a:p>
                      <a:pPr algn="l" fontAlgn="b"/>
                      <a:r>
                        <a:rPr lang="en-US" sz="1800" b="0" i="0" u="none" strike="noStrike" dirty="0">
                          <a:solidFill>
                            <a:srgbClr val="000000"/>
                          </a:solidFill>
                          <a:effectLst/>
                          <a:latin typeface="Calibri" panose="020F0502020204030204" pitchFamily="34" charset="0"/>
                        </a:rPr>
                        <a:t>Family &amp; Consumer Science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2.59</a:t>
                      </a:r>
                    </a:p>
                  </a:txBody>
                  <a:tcPr marL="9525" marR="9525" marT="9525" marB="0" anchor="ctr"/>
                </a:tc>
                <a:extLst>
                  <a:ext uri="{0D108BD9-81ED-4DB2-BD59-A6C34878D82A}">
                    <a16:rowId xmlns:a16="http://schemas.microsoft.com/office/drawing/2014/main" val="10001"/>
                  </a:ext>
                </a:extLst>
              </a:tr>
              <a:tr h="584151">
                <a:tc>
                  <a:txBody>
                    <a:bodyPr/>
                    <a:lstStyle/>
                    <a:p>
                      <a:pPr algn="l" fontAlgn="b"/>
                      <a:r>
                        <a:rPr lang="en-US" sz="1800" b="0" i="0" u="none" strike="noStrike">
                          <a:solidFill>
                            <a:srgbClr val="000000"/>
                          </a:solidFill>
                          <a:effectLst/>
                          <a:latin typeface="Calibri" panose="020F0502020204030204" pitchFamily="34" charset="0"/>
                        </a:rPr>
                        <a:t>School counseling</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2.51</a:t>
                      </a:r>
                    </a:p>
                  </a:txBody>
                  <a:tcPr marL="9525" marR="9525" marT="9525" marB="0" anchor="ctr"/>
                </a:tc>
                <a:extLst>
                  <a:ext uri="{0D108BD9-81ED-4DB2-BD59-A6C34878D82A}">
                    <a16:rowId xmlns:a16="http://schemas.microsoft.com/office/drawing/2014/main" val="10002"/>
                  </a:ext>
                </a:extLst>
              </a:tr>
              <a:tr h="584151">
                <a:tc>
                  <a:txBody>
                    <a:bodyPr/>
                    <a:lstStyle/>
                    <a:p>
                      <a:pPr algn="l" fontAlgn="b"/>
                      <a:r>
                        <a:rPr lang="en-US" sz="1800" b="0" i="0" u="none" strike="noStrike">
                          <a:solidFill>
                            <a:srgbClr val="000000"/>
                          </a:solidFill>
                          <a:effectLst/>
                          <a:latin typeface="Calibri" panose="020F0502020204030204" pitchFamily="34" charset="0"/>
                        </a:rPr>
                        <a:t>Preparing students for college and career</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2.47</a:t>
                      </a:r>
                    </a:p>
                  </a:txBody>
                  <a:tcPr marL="9525" marR="9525" marT="9525" marB="0" anchor="ctr"/>
                </a:tc>
                <a:extLst>
                  <a:ext uri="{0D108BD9-81ED-4DB2-BD59-A6C34878D82A}">
                    <a16:rowId xmlns:a16="http://schemas.microsoft.com/office/drawing/2014/main" val="10003"/>
                  </a:ext>
                </a:extLst>
              </a:tr>
              <a:tr h="584151">
                <a:tc>
                  <a:txBody>
                    <a:bodyPr/>
                    <a:lstStyle/>
                    <a:p>
                      <a:pPr algn="l" fontAlgn="b"/>
                      <a:r>
                        <a:rPr lang="en-US" sz="1800" b="0" i="0" u="none" strike="noStrike">
                          <a:solidFill>
                            <a:srgbClr val="000000"/>
                          </a:solidFill>
                          <a:effectLst/>
                          <a:latin typeface="Calibri" panose="020F0502020204030204" pitchFamily="34" charset="0"/>
                        </a:rPr>
                        <a:t>Programming for gifted &amp; talented students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2.41</a:t>
                      </a:r>
                    </a:p>
                  </a:txBody>
                  <a:tcPr marL="9525" marR="9525" marT="9525" marB="0" anchor="ctr"/>
                </a:tc>
                <a:extLst>
                  <a:ext uri="{0D108BD9-81ED-4DB2-BD59-A6C34878D82A}">
                    <a16:rowId xmlns:a16="http://schemas.microsoft.com/office/drawing/2014/main" val="10004"/>
                  </a:ext>
                </a:extLst>
              </a:tr>
              <a:tr h="584151">
                <a:tc>
                  <a:txBody>
                    <a:bodyPr/>
                    <a:lstStyle/>
                    <a:p>
                      <a:pPr algn="l" fontAlgn="b"/>
                      <a:r>
                        <a:rPr lang="en-US" sz="1800" b="0" i="0" u="none" strike="noStrike">
                          <a:solidFill>
                            <a:srgbClr val="000000"/>
                          </a:solidFill>
                          <a:effectLst/>
                          <a:latin typeface="Calibri" panose="020F0502020204030204" pitchFamily="34" charset="0"/>
                        </a:rPr>
                        <a:t>Preparing students for life after high school</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2.36</a:t>
                      </a:r>
                    </a:p>
                  </a:txBody>
                  <a:tcPr marL="9525" marR="9525" marT="9525" marB="0" anchor="ctr"/>
                </a:tc>
                <a:extLst>
                  <a:ext uri="{0D108BD9-81ED-4DB2-BD59-A6C34878D82A}">
                    <a16:rowId xmlns:a16="http://schemas.microsoft.com/office/drawing/2014/main" val="10005"/>
                  </a:ext>
                </a:extLst>
              </a:tr>
              <a:tr h="584151">
                <a:tc>
                  <a:txBody>
                    <a:bodyPr/>
                    <a:lstStyle/>
                    <a:p>
                      <a:pPr algn="l" fontAlgn="b"/>
                      <a:r>
                        <a:rPr lang="en-US" sz="1800" b="0" i="0" u="none" strike="noStrike">
                          <a:solidFill>
                            <a:srgbClr val="000000"/>
                          </a:solidFill>
                          <a:effectLst/>
                          <a:latin typeface="Calibri" panose="020F0502020204030204" pitchFamily="34" charset="0"/>
                        </a:rPr>
                        <a:t>Programming for struggling students/at-risk of not graduating</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2.30</a:t>
                      </a:r>
                    </a:p>
                  </a:txBody>
                  <a:tcPr marL="9525" marR="9525" marT="9525" marB="0" anchor="ctr"/>
                </a:tc>
                <a:extLst>
                  <a:ext uri="{0D108BD9-81ED-4DB2-BD59-A6C34878D82A}">
                    <a16:rowId xmlns:a16="http://schemas.microsoft.com/office/drawing/2014/main" val="10006"/>
                  </a:ext>
                </a:extLst>
              </a:tr>
              <a:tr h="584151">
                <a:tc>
                  <a:txBody>
                    <a:bodyPr/>
                    <a:lstStyle/>
                    <a:p>
                      <a:pPr algn="l" fontAlgn="b"/>
                      <a:r>
                        <a:rPr lang="en-US" sz="1800" b="0" i="0" u="none" strike="noStrike">
                          <a:solidFill>
                            <a:srgbClr val="000000"/>
                          </a:solidFill>
                          <a:effectLst/>
                          <a:latin typeface="Calibri" panose="020F0502020204030204" pitchFamily="34" charset="0"/>
                        </a:rPr>
                        <a:t>Personal finance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2.29</a:t>
                      </a:r>
                    </a:p>
                  </a:txBody>
                  <a:tcPr marL="9525" marR="9525" marT="9525" marB="0" anchor="ctr"/>
                </a:tc>
                <a:extLst>
                  <a:ext uri="{0D108BD9-81ED-4DB2-BD59-A6C34878D82A}">
                    <a16:rowId xmlns:a16="http://schemas.microsoft.com/office/drawing/2014/main" val="10007"/>
                  </a:ext>
                </a:extLst>
              </a:tr>
              <a:tr h="584151">
                <a:tc>
                  <a:txBody>
                    <a:bodyPr/>
                    <a:lstStyle/>
                    <a:p>
                      <a:pPr algn="l" fontAlgn="b"/>
                      <a:r>
                        <a:rPr lang="en-US" sz="1800" b="0" i="0" u="none" strike="noStrike">
                          <a:solidFill>
                            <a:srgbClr val="000000"/>
                          </a:solidFill>
                          <a:effectLst/>
                          <a:latin typeface="Calibri" panose="020F0502020204030204" pitchFamily="34" charset="0"/>
                        </a:rPr>
                        <a:t>Foreign language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2.25</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171704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Autofit/>
          </a:bodyPr>
          <a:lstStyle/>
          <a:p>
            <a:pPr algn="l"/>
            <a:r>
              <a:rPr lang="en-US" sz="4000" b="1" dirty="0"/>
              <a:t>Gap Analysis </a:t>
            </a:r>
            <a:r>
              <a:rPr lang="en-US" sz="4000" dirty="0"/>
              <a:t>(Slide 1/3)</a:t>
            </a:r>
            <a:br>
              <a:rPr lang="en-US" sz="3900" b="1" dirty="0"/>
            </a:br>
            <a:r>
              <a:rPr lang="en-US" sz="1800" b="1" dirty="0">
                <a:solidFill>
                  <a:prstClr val="black"/>
                </a:solidFill>
              </a:rPr>
              <a:t>Importance: </a:t>
            </a:r>
            <a:r>
              <a:rPr lang="en-US" sz="1800" i="1" dirty="0">
                <a:solidFill>
                  <a:prstClr val="black"/>
                </a:solidFill>
              </a:rPr>
              <a:t>Very important (4), Important (3), Somewhat important (2), Not important (1)</a:t>
            </a:r>
            <a:br>
              <a:rPr lang="en-US" sz="1800" b="1" dirty="0"/>
            </a:br>
            <a:r>
              <a:rPr lang="en-US" sz="1800" b="1" dirty="0"/>
              <a:t>Performance: </a:t>
            </a:r>
            <a:r>
              <a:rPr lang="en-US" sz="1800" i="1" dirty="0"/>
              <a:t>Great (4), Good (3), Fair (2), Poor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8632619"/>
              </p:ext>
            </p:extLst>
          </p:nvPr>
        </p:nvGraphicFramePr>
        <p:xfrm>
          <a:off x="0" y="1600205"/>
          <a:ext cx="9144001" cy="5257799"/>
        </p:xfrm>
        <a:graphic>
          <a:graphicData uri="http://schemas.openxmlformats.org/drawingml/2006/table">
            <a:tbl>
              <a:tblPr firstRow="1" bandRow="1">
                <a:tableStyleId>{5C22544A-7EE6-4342-B048-85BDC9FD1C3A}</a:tableStyleId>
              </a:tblPr>
              <a:tblGrid>
                <a:gridCol w="4997302">
                  <a:extLst>
                    <a:ext uri="{9D8B030D-6E8A-4147-A177-3AD203B41FA5}">
                      <a16:colId xmlns:a16="http://schemas.microsoft.com/office/drawing/2014/main" val="20000"/>
                    </a:ext>
                  </a:extLst>
                </a:gridCol>
                <a:gridCol w="1382233">
                  <a:extLst>
                    <a:ext uri="{9D8B030D-6E8A-4147-A177-3AD203B41FA5}">
                      <a16:colId xmlns:a16="http://schemas.microsoft.com/office/drawing/2014/main" val="20001"/>
                    </a:ext>
                  </a:extLst>
                </a:gridCol>
                <a:gridCol w="1382233">
                  <a:extLst>
                    <a:ext uri="{9D8B030D-6E8A-4147-A177-3AD203B41FA5}">
                      <a16:colId xmlns:a16="http://schemas.microsoft.com/office/drawing/2014/main" val="20002"/>
                    </a:ext>
                  </a:extLst>
                </a:gridCol>
                <a:gridCol w="1382233">
                  <a:extLst>
                    <a:ext uri="{9D8B030D-6E8A-4147-A177-3AD203B41FA5}">
                      <a16:colId xmlns:a16="http://schemas.microsoft.com/office/drawing/2014/main" val="20003"/>
                    </a:ext>
                  </a:extLst>
                </a:gridCol>
              </a:tblGrid>
              <a:tr h="459127">
                <a:tc>
                  <a:txBody>
                    <a:bodyPr/>
                    <a:lstStyle/>
                    <a:p>
                      <a:r>
                        <a:rPr lang="en-US" sz="2000" dirty="0"/>
                        <a:t>Item</a:t>
                      </a:r>
                    </a:p>
                  </a:txBody>
                  <a:tcPr anchor="ctr"/>
                </a:tc>
                <a:tc>
                  <a:txBody>
                    <a:bodyPr/>
                    <a:lstStyle/>
                    <a:p>
                      <a:pPr algn="ctr"/>
                      <a:r>
                        <a:rPr lang="en-US" sz="1700" dirty="0"/>
                        <a:t>Importance</a:t>
                      </a:r>
                    </a:p>
                  </a:txBody>
                  <a:tcPr anchor="ctr"/>
                </a:tc>
                <a:tc>
                  <a:txBody>
                    <a:bodyPr/>
                    <a:lstStyle/>
                    <a:p>
                      <a:pPr algn="ctr"/>
                      <a:r>
                        <a:rPr lang="en-US" sz="1700" dirty="0"/>
                        <a:t>Performance</a:t>
                      </a:r>
                    </a:p>
                  </a:txBody>
                  <a:tcPr anchor="ctr"/>
                </a:tc>
                <a:tc>
                  <a:txBody>
                    <a:bodyPr/>
                    <a:lstStyle/>
                    <a:p>
                      <a:pPr algn="ctr"/>
                      <a:r>
                        <a:rPr lang="en-US" sz="2000" dirty="0"/>
                        <a:t>Gap</a:t>
                      </a:r>
                    </a:p>
                  </a:txBody>
                  <a:tcPr anchor="ctr"/>
                </a:tc>
                <a:extLst>
                  <a:ext uri="{0D108BD9-81ED-4DB2-BD59-A6C34878D82A}">
                    <a16:rowId xmlns:a16="http://schemas.microsoft.com/office/drawing/2014/main" val="10000"/>
                  </a:ext>
                </a:extLst>
              </a:tr>
              <a:tr h="518764">
                <a:tc>
                  <a:txBody>
                    <a:bodyPr/>
                    <a:lstStyle/>
                    <a:p>
                      <a:pPr algn="l" fontAlgn="b"/>
                      <a:r>
                        <a:rPr lang="en-US" sz="1800" b="0" i="0" u="none" strike="noStrike" dirty="0">
                          <a:solidFill>
                            <a:srgbClr val="000000"/>
                          </a:solidFill>
                          <a:effectLst/>
                          <a:latin typeface="Calibri" panose="020F0502020204030204" pitchFamily="34" charset="0"/>
                        </a:rPr>
                        <a:t>Music</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2.95</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2.88</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-0.07</a:t>
                      </a:r>
                    </a:p>
                  </a:txBody>
                  <a:tcPr marL="9525" marR="9525" marT="9525" marB="0" anchor="ctr"/>
                </a:tc>
                <a:extLst>
                  <a:ext uri="{0D108BD9-81ED-4DB2-BD59-A6C34878D82A}">
                    <a16:rowId xmlns:a16="http://schemas.microsoft.com/office/drawing/2014/main" val="10001"/>
                  </a:ext>
                </a:extLst>
              </a:tr>
              <a:tr h="518764">
                <a:tc>
                  <a:txBody>
                    <a:bodyPr/>
                    <a:lstStyle/>
                    <a:p>
                      <a:pPr algn="l" fontAlgn="b"/>
                      <a:r>
                        <a:rPr lang="en-US" sz="1800" b="0" i="0" u="none" strike="noStrike">
                          <a:solidFill>
                            <a:srgbClr val="000000"/>
                          </a:solidFill>
                          <a:effectLst/>
                          <a:latin typeface="Calibri" panose="020F0502020204030204" pitchFamily="34" charset="0"/>
                        </a:rPr>
                        <a:t>Athletics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2.98</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2.89</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2"/>
                  </a:ext>
                </a:extLst>
              </a:tr>
              <a:tr h="518764">
                <a:tc>
                  <a:txBody>
                    <a:bodyPr/>
                    <a:lstStyle/>
                    <a:p>
                      <a:pPr algn="l" fontAlgn="b"/>
                      <a:r>
                        <a:rPr lang="en-US" sz="1800" b="0" i="0" u="none" strike="noStrike">
                          <a:solidFill>
                            <a:srgbClr val="000000"/>
                          </a:solidFill>
                          <a:effectLst/>
                          <a:latin typeface="Calibri" panose="020F0502020204030204" pitchFamily="34" charset="0"/>
                        </a:rPr>
                        <a:t>Art</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3.09</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2.88</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-0.21</a:t>
                      </a:r>
                    </a:p>
                  </a:txBody>
                  <a:tcPr marL="9525" marR="9525" marT="9525" marB="0" anchor="ctr"/>
                </a:tc>
                <a:extLst>
                  <a:ext uri="{0D108BD9-81ED-4DB2-BD59-A6C34878D82A}">
                    <a16:rowId xmlns:a16="http://schemas.microsoft.com/office/drawing/2014/main" val="10003"/>
                  </a:ext>
                </a:extLst>
              </a:tr>
              <a:tr h="518764">
                <a:tc>
                  <a:txBody>
                    <a:bodyPr/>
                    <a:lstStyle/>
                    <a:p>
                      <a:pPr algn="l" fontAlgn="b"/>
                      <a:r>
                        <a:rPr lang="en-US" sz="1800" b="0" i="0" u="none" strike="noStrike">
                          <a:solidFill>
                            <a:srgbClr val="000000"/>
                          </a:solidFill>
                          <a:effectLst/>
                          <a:latin typeface="Calibri" panose="020F0502020204030204" pitchFamily="34" charset="0"/>
                        </a:rPr>
                        <a:t>Library media services</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3.11</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2.81</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-0.30</a:t>
                      </a:r>
                    </a:p>
                  </a:txBody>
                  <a:tcPr marL="9525" marR="9525" marT="9525" marB="0" anchor="ctr"/>
                </a:tc>
                <a:extLst>
                  <a:ext uri="{0D108BD9-81ED-4DB2-BD59-A6C34878D82A}">
                    <a16:rowId xmlns:a16="http://schemas.microsoft.com/office/drawing/2014/main" val="10004"/>
                  </a:ext>
                </a:extLst>
              </a:tr>
              <a:tr h="518764">
                <a:tc>
                  <a:txBody>
                    <a:bodyPr/>
                    <a:lstStyle/>
                    <a:p>
                      <a:pPr algn="l" fontAlgn="b"/>
                      <a:r>
                        <a:rPr lang="en-US" sz="1800" b="0" i="0" u="none" strike="noStrike">
                          <a:solidFill>
                            <a:srgbClr val="000000"/>
                          </a:solidFill>
                          <a:effectLst/>
                          <a:latin typeface="Calibri" panose="020F0502020204030204" pitchFamily="34" charset="0"/>
                        </a:rPr>
                        <a:t>Programming for English Language Learners (ELL)</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3.16</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2.79</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-0.37</a:t>
                      </a:r>
                    </a:p>
                  </a:txBody>
                  <a:tcPr marL="9525" marR="9525" marT="9525" marB="0" anchor="ctr"/>
                </a:tc>
                <a:extLst>
                  <a:ext uri="{0D108BD9-81ED-4DB2-BD59-A6C34878D82A}">
                    <a16:rowId xmlns:a16="http://schemas.microsoft.com/office/drawing/2014/main" val="10005"/>
                  </a:ext>
                </a:extLst>
              </a:tr>
              <a:tr h="518764">
                <a:tc>
                  <a:txBody>
                    <a:bodyPr/>
                    <a:lstStyle/>
                    <a:p>
                      <a:pPr algn="l" fontAlgn="b"/>
                      <a:r>
                        <a:rPr lang="en-US" sz="1800" b="0" i="0" u="none" strike="noStrike">
                          <a:solidFill>
                            <a:srgbClr val="000000"/>
                          </a:solidFill>
                          <a:effectLst/>
                          <a:latin typeface="Calibri" panose="020F0502020204030204" pitchFamily="34" charset="0"/>
                        </a:rPr>
                        <a:t>Advanced Placement (AP)/honors classes</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3.25</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2.81</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-0.44</a:t>
                      </a:r>
                    </a:p>
                  </a:txBody>
                  <a:tcPr marL="9525" marR="9525" marT="9525" marB="0" anchor="ctr"/>
                </a:tc>
                <a:extLst>
                  <a:ext uri="{0D108BD9-81ED-4DB2-BD59-A6C34878D82A}">
                    <a16:rowId xmlns:a16="http://schemas.microsoft.com/office/drawing/2014/main" val="10006"/>
                  </a:ext>
                </a:extLst>
              </a:tr>
              <a:tr h="583662">
                <a:tc>
                  <a:txBody>
                    <a:bodyPr/>
                    <a:lstStyle/>
                    <a:p>
                      <a:pPr algn="l" fontAlgn="b"/>
                      <a:r>
                        <a:rPr lang="en-US" sz="1800" b="0" i="0" u="none" strike="noStrike">
                          <a:solidFill>
                            <a:srgbClr val="000000"/>
                          </a:solidFill>
                          <a:effectLst/>
                          <a:latin typeface="Calibri" panose="020F0502020204030204" pitchFamily="34" charset="0"/>
                        </a:rPr>
                        <a:t>Family &amp; Consumer Science</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3.06</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2.59</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-0.47</a:t>
                      </a:r>
                    </a:p>
                  </a:txBody>
                  <a:tcPr marL="9525" marR="9525" marT="9525" marB="0" anchor="ctr"/>
                </a:tc>
                <a:extLst>
                  <a:ext uri="{0D108BD9-81ED-4DB2-BD59-A6C34878D82A}">
                    <a16:rowId xmlns:a16="http://schemas.microsoft.com/office/drawing/2014/main" val="10007"/>
                  </a:ext>
                </a:extLst>
              </a:tr>
              <a:tr h="583662">
                <a:tc>
                  <a:txBody>
                    <a:bodyPr/>
                    <a:lstStyle/>
                    <a:p>
                      <a:pPr algn="l" fontAlgn="b"/>
                      <a:r>
                        <a:rPr lang="en-US" sz="1800" b="0" i="0" u="none" strike="noStrike">
                          <a:solidFill>
                            <a:srgbClr val="000000"/>
                          </a:solidFill>
                          <a:effectLst/>
                          <a:latin typeface="Calibri" panose="020F0502020204030204" pitchFamily="34" charset="0"/>
                        </a:rPr>
                        <a:t>Physical education</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3.35</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2.87</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-0.48</a:t>
                      </a:r>
                    </a:p>
                  </a:txBody>
                  <a:tcPr marL="9525" marR="9525" marT="9525" marB="0" anchor="ctr"/>
                </a:tc>
                <a:extLst>
                  <a:ext uri="{0D108BD9-81ED-4DB2-BD59-A6C34878D82A}">
                    <a16:rowId xmlns:a16="http://schemas.microsoft.com/office/drawing/2014/main" val="10008"/>
                  </a:ext>
                </a:extLst>
              </a:tr>
              <a:tr h="518764">
                <a:tc>
                  <a:txBody>
                    <a:bodyPr/>
                    <a:lstStyle/>
                    <a:p>
                      <a:pPr algn="l" fontAlgn="b"/>
                      <a:r>
                        <a:rPr lang="en-US" sz="1800" b="0" i="0" u="none" strike="noStrike">
                          <a:solidFill>
                            <a:srgbClr val="000000"/>
                          </a:solidFill>
                          <a:effectLst/>
                          <a:latin typeface="Calibri" panose="020F0502020204030204" pitchFamily="34" charset="0"/>
                        </a:rPr>
                        <a:t>Business, Marketing &amp; Entrepreneurship</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3.16</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2.64</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-0.52</a:t>
                      </a:r>
                    </a:p>
                  </a:txBody>
                  <a:tcPr marL="9525" marR="9525" marT="9525" marB="0" anchor="ctr"/>
                </a:tc>
                <a:extLst>
                  <a:ext uri="{0D108BD9-81ED-4DB2-BD59-A6C34878D82A}">
                    <a16:rowId xmlns:a16="http://schemas.microsoft.com/office/drawing/2014/main" val="1096547368"/>
                  </a:ext>
                </a:extLst>
              </a:tr>
            </a:tbl>
          </a:graphicData>
        </a:graphic>
      </p:graphicFrame>
    </p:spTree>
    <p:extLst>
      <p:ext uri="{BB962C8B-B14F-4D97-AF65-F5344CB8AC3E}">
        <p14:creationId xmlns:p14="http://schemas.microsoft.com/office/powerpoint/2010/main" val="2908387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Autofit/>
          </a:bodyPr>
          <a:lstStyle/>
          <a:p>
            <a:pPr algn="l"/>
            <a:r>
              <a:rPr lang="en-US" sz="4000" b="1" dirty="0"/>
              <a:t>Gap Analysis </a:t>
            </a:r>
            <a:r>
              <a:rPr lang="en-US" sz="4000" dirty="0"/>
              <a:t>(Slide 2/3)</a:t>
            </a:r>
            <a:br>
              <a:rPr lang="en-US" sz="3900" b="1" dirty="0"/>
            </a:br>
            <a:r>
              <a:rPr lang="en-US" sz="1800" b="1" dirty="0">
                <a:solidFill>
                  <a:prstClr val="black"/>
                </a:solidFill>
              </a:rPr>
              <a:t>Importance: </a:t>
            </a:r>
            <a:r>
              <a:rPr lang="en-US" sz="1800" i="1" dirty="0">
                <a:solidFill>
                  <a:prstClr val="black"/>
                </a:solidFill>
              </a:rPr>
              <a:t>Very important (4), Important (3), Somewhat important (2), Not important (1)</a:t>
            </a:r>
            <a:br>
              <a:rPr lang="en-US" sz="1800" b="1" dirty="0"/>
            </a:br>
            <a:r>
              <a:rPr lang="en-US" sz="1800" b="1" dirty="0"/>
              <a:t>Performance: </a:t>
            </a:r>
            <a:r>
              <a:rPr lang="en-US" sz="1800" i="1" dirty="0"/>
              <a:t>Great (4), Good (3), Fair (2), Poor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2466127"/>
              </p:ext>
            </p:extLst>
          </p:nvPr>
        </p:nvGraphicFramePr>
        <p:xfrm>
          <a:off x="0" y="1600205"/>
          <a:ext cx="9144001" cy="5257797"/>
        </p:xfrm>
        <a:graphic>
          <a:graphicData uri="http://schemas.openxmlformats.org/drawingml/2006/table">
            <a:tbl>
              <a:tblPr firstRow="1" bandRow="1">
                <a:tableStyleId>{5C22544A-7EE6-4342-B048-85BDC9FD1C3A}</a:tableStyleId>
              </a:tblPr>
              <a:tblGrid>
                <a:gridCol w="4997302">
                  <a:extLst>
                    <a:ext uri="{9D8B030D-6E8A-4147-A177-3AD203B41FA5}">
                      <a16:colId xmlns:a16="http://schemas.microsoft.com/office/drawing/2014/main" val="20000"/>
                    </a:ext>
                  </a:extLst>
                </a:gridCol>
                <a:gridCol w="1382233">
                  <a:extLst>
                    <a:ext uri="{9D8B030D-6E8A-4147-A177-3AD203B41FA5}">
                      <a16:colId xmlns:a16="http://schemas.microsoft.com/office/drawing/2014/main" val="20001"/>
                    </a:ext>
                  </a:extLst>
                </a:gridCol>
                <a:gridCol w="1382233">
                  <a:extLst>
                    <a:ext uri="{9D8B030D-6E8A-4147-A177-3AD203B41FA5}">
                      <a16:colId xmlns:a16="http://schemas.microsoft.com/office/drawing/2014/main" val="20002"/>
                    </a:ext>
                  </a:extLst>
                </a:gridCol>
                <a:gridCol w="1382233">
                  <a:extLst>
                    <a:ext uri="{9D8B030D-6E8A-4147-A177-3AD203B41FA5}">
                      <a16:colId xmlns:a16="http://schemas.microsoft.com/office/drawing/2014/main" val="20003"/>
                    </a:ext>
                  </a:extLst>
                </a:gridCol>
              </a:tblGrid>
              <a:tr h="509385">
                <a:tc>
                  <a:txBody>
                    <a:bodyPr/>
                    <a:lstStyle/>
                    <a:p>
                      <a:r>
                        <a:rPr lang="en-US" sz="2000" dirty="0"/>
                        <a:t>Item</a:t>
                      </a:r>
                    </a:p>
                  </a:txBody>
                  <a:tcPr anchor="ctr"/>
                </a:tc>
                <a:tc>
                  <a:txBody>
                    <a:bodyPr/>
                    <a:lstStyle/>
                    <a:p>
                      <a:pPr algn="ctr"/>
                      <a:r>
                        <a:rPr lang="en-US" sz="1700" dirty="0"/>
                        <a:t>Importance</a:t>
                      </a:r>
                    </a:p>
                  </a:txBody>
                  <a:tcPr anchor="ctr"/>
                </a:tc>
                <a:tc>
                  <a:txBody>
                    <a:bodyPr/>
                    <a:lstStyle/>
                    <a:p>
                      <a:pPr algn="ctr"/>
                      <a:r>
                        <a:rPr lang="en-US" sz="1700" dirty="0"/>
                        <a:t>Performance</a:t>
                      </a:r>
                    </a:p>
                  </a:txBody>
                  <a:tcPr anchor="ctr"/>
                </a:tc>
                <a:tc>
                  <a:txBody>
                    <a:bodyPr/>
                    <a:lstStyle/>
                    <a:p>
                      <a:pPr algn="ctr"/>
                      <a:r>
                        <a:rPr lang="en-US" sz="2000" dirty="0"/>
                        <a:t>Gap</a:t>
                      </a:r>
                    </a:p>
                  </a:txBody>
                  <a:tcPr anchor="ctr"/>
                </a:tc>
                <a:extLst>
                  <a:ext uri="{0D108BD9-81ED-4DB2-BD59-A6C34878D82A}">
                    <a16:rowId xmlns:a16="http://schemas.microsoft.com/office/drawing/2014/main" val="10000"/>
                  </a:ext>
                </a:extLst>
              </a:tr>
              <a:tr h="575551">
                <a:tc>
                  <a:txBody>
                    <a:bodyPr/>
                    <a:lstStyle/>
                    <a:p>
                      <a:pPr algn="l" fontAlgn="b"/>
                      <a:r>
                        <a:rPr lang="en-US" sz="1800" b="0" i="0" u="none" strike="noStrike" dirty="0">
                          <a:solidFill>
                            <a:srgbClr val="000000"/>
                          </a:solidFill>
                          <a:effectLst/>
                          <a:latin typeface="Calibri" panose="020F0502020204030204" pitchFamily="34" charset="0"/>
                        </a:rPr>
                        <a:t>Foreign language</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2.79</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2.25</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-0.54</a:t>
                      </a:r>
                    </a:p>
                  </a:txBody>
                  <a:tcPr marL="9525" marR="9525" marT="9525" marB="0" anchor="ctr"/>
                </a:tc>
                <a:extLst>
                  <a:ext uri="{0D108BD9-81ED-4DB2-BD59-A6C34878D82A}">
                    <a16:rowId xmlns:a16="http://schemas.microsoft.com/office/drawing/2014/main" val="10001"/>
                  </a:ext>
                </a:extLst>
              </a:tr>
              <a:tr h="575551">
                <a:tc>
                  <a:txBody>
                    <a:bodyPr/>
                    <a:lstStyle/>
                    <a:p>
                      <a:pPr algn="l" fontAlgn="b"/>
                      <a:r>
                        <a:rPr lang="en-US" sz="1800" b="0" i="0" u="none" strike="noStrike">
                          <a:solidFill>
                            <a:srgbClr val="000000"/>
                          </a:solidFill>
                          <a:effectLst/>
                          <a:latin typeface="Calibri" panose="020F0502020204030204" pitchFamily="34" charset="0"/>
                        </a:rPr>
                        <a:t>Health education</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3.20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2.66</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-0.54</a:t>
                      </a:r>
                    </a:p>
                  </a:txBody>
                  <a:tcPr marL="9525" marR="9525" marT="9525" marB="0" anchor="ctr"/>
                </a:tc>
                <a:extLst>
                  <a:ext uri="{0D108BD9-81ED-4DB2-BD59-A6C34878D82A}">
                    <a16:rowId xmlns:a16="http://schemas.microsoft.com/office/drawing/2014/main" val="10002"/>
                  </a:ext>
                </a:extLst>
              </a:tr>
              <a:tr h="575551">
                <a:tc>
                  <a:txBody>
                    <a:bodyPr/>
                    <a:lstStyle/>
                    <a:p>
                      <a:pPr algn="l" fontAlgn="b"/>
                      <a:r>
                        <a:rPr lang="en-US" sz="1800" b="0" i="0" u="none" strike="noStrike">
                          <a:solidFill>
                            <a:srgbClr val="000000"/>
                          </a:solidFill>
                          <a:effectLst/>
                          <a:latin typeface="Calibri" panose="020F0502020204030204" pitchFamily="34" charset="0"/>
                        </a:rPr>
                        <a:t>Social Studies</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3.35</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2.79</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-0.56</a:t>
                      </a:r>
                    </a:p>
                  </a:txBody>
                  <a:tcPr marL="9525" marR="9525" marT="9525" marB="0" anchor="ctr"/>
                </a:tc>
                <a:extLst>
                  <a:ext uri="{0D108BD9-81ED-4DB2-BD59-A6C34878D82A}">
                    <a16:rowId xmlns:a16="http://schemas.microsoft.com/office/drawing/2014/main" val="10003"/>
                  </a:ext>
                </a:extLst>
              </a:tr>
              <a:tr h="575551">
                <a:tc>
                  <a:txBody>
                    <a:bodyPr/>
                    <a:lstStyle/>
                    <a:p>
                      <a:pPr algn="l" fontAlgn="b"/>
                      <a:r>
                        <a:rPr lang="en-US" sz="1800" b="0" i="0" u="none" strike="noStrike">
                          <a:solidFill>
                            <a:srgbClr val="000000"/>
                          </a:solidFill>
                          <a:effectLst/>
                          <a:latin typeface="Calibri" panose="020F0502020204030204" pitchFamily="34" charset="0"/>
                        </a:rPr>
                        <a:t>Science</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3.49</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2.85</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-0.64</a:t>
                      </a:r>
                    </a:p>
                  </a:txBody>
                  <a:tcPr marL="9525" marR="9525" marT="9525" marB="0" anchor="ctr"/>
                </a:tc>
                <a:extLst>
                  <a:ext uri="{0D108BD9-81ED-4DB2-BD59-A6C34878D82A}">
                    <a16:rowId xmlns:a16="http://schemas.microsoft.com/office/drawing/2014/main" val="10004"/>
                  </a:ext>
                </a:extLst>
              </a:tr>
              <a:tr h="575551">
                <a:tc>
                  <a:txBody>
                    <a:bodyPr/>
                    <a:lstStyle/>
                    <a:p>
                      <a:pPr algn="l" fontAlgn="b"/>
                      <a:r>
                        <a:rPr lang="en-US" sz="1800" b="0" i="0" u="none" strike="noStrike">
                          <a:solidFill>
                            <a:srgbClr val="000000"/>
                          </a:solidFill>
                          <a:effectLst/>
                          <a:latin typeface="Calibri" panose="020F0502020204030204" pitchFamily="34" charset="0"/>
                        </a:rPr>
                        <a:t>Computer and technology skills</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3.57</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2.84</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-0.73</a:t>
                      </a:r>
                    </a:p>
                  </a:txBody>
                  <a:tcPr marL="9525" marR="9525" marT="9525" marB="0" anchor="ctr"/>
                </a:tc>
                <a:extLst>
                  <a:ext uri="{0D108BD9-81ED-4DB2-BD59-A6C34878D82A}">
                    <a16:rowId xmlns:a16="http://schemas.microsoft.com/office/drawing/2014/main" val="10005"/>
                  </a:ext>
                </a:extLst>
              </a:tr>
              <a:tr h="575551">
                <a:tc>
                  <a:txBody>
                    <a:bodyPr/>
                    <a:lstStyle/>
                    <a:p>
                      <a:pPr algn="l" fontAlgn="b"/>
                      <a:r>
                        <a:rPr lang="en-US" sz="1800" b="0" i="0" u="none" strike="noStrike">
                          <a:solidFill>
                            <a:srgbClr val="000000"/>
                          </a:solidFill>
                          <a:effectLst/>
                          <a:latin typeface="Calibri" panose="020F0502020204030204" pitchFamily="34" charset="0"/>
                        </a:rPr>
                        <a:t>School counseling</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3.32</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2.51</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-0.81</a:t>
                      </a:r>
                    </a:p>
                  </a:txBody>
                  <a:tcPr marL="9525" marR="9525" marT="9525" marB="0" anchor="ctr"/>
                </a:tc>
                <a:extLst>
                  <a:ext uri="{0D108BD9-81ED-4DB2-BD59-A6C34878D82A}">
                    <a16:rowId xmlns:a16="http://schemas.microsoft.com/office/drawing/2014/main" val="10006"/>
                  </a:ext>
                </a:extLst>
              </a:tr>
              <a:tr h="647553">
                <a:tc>
                  <a:txBody>
                    <a:bodyPr/>
                    <a:lstStyle/>
                    <a:p>
                      <a:pPr algn="l" fontAlgn="b"/>
                      <a:r>
                        <a:rPr lang="en-US" sz="1800" b="0" i="0" u="none" strike="noStrike">
                          <a:solidFill>
                            <a:srgbClr val="000000"/>
                          </a:solidFill>
                          <a:effectLst/>
                          <a:latin typeface="Calibri" panose="020F0502020204030204" pitchFamily="34" charset="0"/>
                        </a:rPr>
                        <a:t>Programming for children with disabilities</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3.44</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2.62</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-0.82</a:t>
                      </a:r>
                    </a:p>
                  </a:txBody>
                  <a:tcPr marL="9525" marR="9525" marT="9525" marB="0" anchor="ctr"/>
                </a:tc>
                <a:extLst>
                  <a:ext uri="{0D108BD9-81ED-4DB2-BD59-A6C34878D82A}">
                    <a16:rowId xmlns:a16="http://schemas.microsoft.com/office/drawing/2014/main" val="10007"/>
                  </a:ext>
                </a:extLst>
              </a:tr>
              <a:tr h="647553">
                <a:tc>
                  <a:txBody>
                    <a:bodyPr/>
                    <a:lstStyle/>
                    <a:p>
                      <a:pPr algn="l" fontAlgn="b"/>
                      <a:r>
                        <a:rPr lang="en-US" sz="1800" b="0" i="0" u="none" strike="noStrike">
                          <a:solidFill>
                            <a:srgbClr val="000000"/>
                          </a:solidFill>
                          <a:effectLst/>
                          <a:latin typeface="Calibri" panose="020F0502020204030204" pitchFamily="34" charset="0"/>
                        </a:rPr>
                        <a:t>Math</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3.61</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2.78</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-0.83</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48360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Autofit/>
          </a:bodyPr>
          <a:lstStyle/>
          <a:p>
            <a:pPr algn="l"/>
            <a:r>
              <a:rPr lang="en-US" sz="4000" b="1" dirty="0"/>
              <a:t>Gap Analysis </a:t>
            </a:r>
            <a:r>
              <a:rPr lang="en-US" sz="4000" dirty="0"/>
              <a:t>(Slide 3/3)</a:t>
            </a:r>
            <a:br>
              <a:rPr lang="en-US" sz="3900" b="1" dirty="0"/>
            </a:br>
            <a:r>
              <a:rPr lang="en-US" sz="1800" b="1" dirty="0">
                <a:solidFill>
                  <a:prstClr val="black"/>
                </a:solidFill>
              </a:rPr>
              <a:t>Importance: </a:t>
            </a:r>
            <a:r>
              <a:rPr lang="en-US" sz="1800" i="1" dirty="0">
                <a:solidFill>
                  <a:prstClr val="black"/>
                </a:solidFill>
              </a:rPr>
              <a:t>Very important (4), Important (3), Somewhat important (2), Not important (1)</a:t>
            </a:r>
            <a:br>
              <a:rPr lang="en-US" sz="1800" b="1" dirty="0"/>
            </a:br>
            <a:r>
              <a:rPr lang="en-US" sz="1800" b="1" dirty="0"/>
              <a:t>Performance: </a:t>
            </a:r>
            <a:r>
              <a:rPr lang="en-US" sz="1800" i="1" dirty="0"/>
              <a:t>Great (4), Good (3), Fair (2), Poor (1)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1075844"/>
              </p:ext>
            </p:extLst>
          </p:nvPr>
        </p:nvGraphicFramePr>
        <p:xfrm>
          <a:off x="0" y="1600205"/>
          <a:ext cx="9144001" cy="5257797"/>
        </p:xfrm>
        <a:graphic>
          <a:graphicData uri="http://schemas.openxmlformats.org/drawingml/2006/table">
            <a:tbl>
              <a:tblPr firstRow="1" bandRow="1">
                <a:tableStyleId>{5C22544A-7EE6-4342-B048-85BDC9FD1C3A}</a:tableStyleId>
              </a:tblPr>
              <a:tblGrid>
                <a:gridCol w="4997302">
                  <a:extLst>
                    <a:ext uri="{9D8B030D-6E8A-4147-A177-3AD203B41FA5}">
                      <a16:colId xmlns:a16="http://schemas.microsoft.com/office/drawing/2014/main" val="20000"/>
                    </a:ext>
                  </a:extLst>
                </a:gridCol>
                <a:gridCol w="1382233">
                  <a:extLst>
                    <a:ext uri="{9D8B030D-6E8A-4147-A177-3AD203B41FA5}">
                      <a16:colId xmlns:a16="http://schemas.microsoft.com/office/drawing/2014/main" val="20001"/>
                    </a:ext>
                  </a:extLst>
                </a:gridCol>
                <a:gridCol w="1382233">
                  <a:extLst>
                    <a:ext uri="{9D8B030D-6E8A-4147-A177-3AD203B41FA5}">
                      <a16:colId xmlns:a16="http://schemas.microsoft.com/office/drawing/2014/main" val="20002"/>
                    </a:ext>
                  </a:extLst>
                </a:gridCol>
                <a:gridCol w="1382233">
                  <a:extLst>
                    <a:ext uri="{9D8B030D-6E8A-4147-A177-3AD203B41FA5}">
                      <a16:colId xmlns:a16="http://schemas.microsoft.com/office/drawing/2014/main" val="20003"/>
                    </a:ext>
                  </a:extLst>
                </a:gridCol>
              </a:tblGrid>
              <a:tr h="509385">
                <a:tc>
                  <a:txBody>
                    <a:bodyPr/>
                    <a:lstStyle/>
                    <a:p>
                      <a:r>
                        <a:rPr lang="en-US" sz="2000" dirty="0"/>
                        <a:t>Item</a:t>
                      </a:r>
                    </a:p>
                  </a:txBody>
                  <a:tcPr anchor="ctr"/>
                </a:tc>
                <a:tc>
                  <a:txBody>
                    <a:bodyPr/>
                    <a:lstStyle/>
                    <a:p>
                      <a:pPr algn="ctr"/>
                      <a:r>
                        <a:rPr lang="en-US" sz="1700" dirty="0"/>
                        <a:t>Importance</a:t>
                      </a:r>
                    </a:p>
                  </a:txBody>
                  <a:tcPr anchor="ctr"/>
                </a:tc>
                <a:tc>
                  <a:txBody>
                    <a:bodyPr/>
                    <a:lstStyle/>
                    <a:p>
                      <a:pPr algn="ctr"/>
                      <a:r>
                        <a:rPr lang="en-US" sz="1700" dirty="0"/>
                        <a:t>Performance</a:t>
                      </a:r>
                    </a:p>
                  </a:txBody>
                  <a:tcPr anchor="ctr"/>
                </a:tc>
                <a:tc>
                  <a:txBody>
                    <a:bodyPr/>
                    <a:lstStyle/>
                    <a:p>
                      <a:pPr algn="ctr"/>
                      <a:r>
                        <a:rPr lang="en-US" sz="2000" dirty="0"/>
                        <a:t>Gap</a:t>
                      </a:r>
                    </a:p>
                  </a:txBody>
                  <a:tcPr anchor="ctr"/>
                </a:tc>
                <a:extLst>
                  <a:ext uri="{0D108BD9-81ED-4DB2-BD59-A6C34878D82A}">
                    <a16:rowId xmlns:a16="http://schemas.microsoft.com/office/drawing/2014/main" val="10000"/>
                  </a:ext>
                </a:extLst>
              </a:tr>
              <a:tr h="575551">
                <a:tc>
                  <a:txBody>
                    <a:bodyPr/>
                    <a:lstStyle/>
                    <a:p>
                      <a:pPr algn="l" fontAlgn="b"/>
                      <a:r>
                        <a:rPr lang="en-US" sz="1800" b="0" i="0" u="none" strike="noStrike" dirty="0">
                          <a:solidFill>
                            <a:srgbClr val="000000"/>
                          </a:solidFill>
                          <a:effectLst/>
                          <a:latin typeface="Calibri" panose="020F0502020204030204" pitchFamily="34" charset="0"/>
                        </a:rPr>
                        <a:t>Programming for gifted &amp; talented students</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3.29</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2.41</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-0.88</a:t>
                      </a:r>
                    </a:p>
                  </a:txBody>
                  <a:tcPr marL="9525" marR="9525" marT="9525" marB="0" anchor="ctr"/>
                </a:tc>
                <a:extLst>
                  <a:ext uri="{0D108BD9-81ED-4DB2-BD59-A6C34878D82A}">
                    <a16:rowId xmlns:a16="http://schemas.microsoft.com/office/drawing/2014/main" val="10001"/>
                  </a:ext>
                </a:extLst>
              </a:tr>
              <a:tr h="575551">
                <a:tc>
                  <a:txBody>
                    <a:bodyPr/>
                    <a:lstStyle/>
                    <a:p>
                      <a:pPr algn="l" fontAlgn="b"/>
                      <a:r>
                        <a:rPr lang="en-US" sz="1800" b="0" i="0" u="none" strike="noStrike">
                          <a:solidFill>
                            <a:srgbClr val="000000"/>
                          </a:solidFill>
                          <a:effectLst/>
                          <a:latin typeface="Calibri" panose="020F0502020204030204" pitchFamily="34" charset="0"/>
                        </a:rPr>
                        <a:t>Reading/Literature/Vocabulary</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3.68</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2.72</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-0.96</a:t>
                      </a:r>
                    </a:p>
                  </a:txBody>
                  <a:tcPr marL="9525" marR="9525" marT="9525" marB="0" anchor="ctr"/>
                </a:tc>
                <a:extLst>
                  <a:ext uri="{0D108BD9-81ED-4DB2-BD59-A6C34878D82A}">
                    <a16:rowId xmlns:a16="http://schemas.microsoft.com/office/drawing/2014/main" val="10002"/>
                  </a:ext>
                </a:extLst>
              </a:tr>
              <a:tr h="575551">
                <a:tc>
                  <a:txBody>
                    <a:bodyPr/>
                    <a:lstStyle/>
                    <a:p>
                      <a:pPr algn="l" fontAlgn="b"/>
                      <a:r>
                        <a:rPr lang="en-US" sz="1800" b="0" i="0" u="none" strike="noStrike">
                          <a:solidFill>
                            <a:srgbClr val="000000"/>
                          </a:solidFill>
                          <a:effectLst/>
                          <a:latin typeface="Calibri" panose="020F0502020204030204" pitchFamily="34" charset="0"/>
                        </a:rPr>
                        <a:t>Writing/Grammar</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3.65</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2.68</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-0.97</a:t>
                      </a:r>
                    </a:p>
                  </a:txBody>
                  <a:tcPr marL="9525" marR="9525" marT="9525" marB="0" anchor="ctr"/>
                </a:tc>
                <a:extLst>
                  <a:ext uri="{0D108BD9-81ED-4DB2-BD59-A6C34878D82A}">
                    <a16:rowId xmlns:a16="http://schemas.microsoft.com/office/drawing/2014/main" val="10003"/>
                  </a:ext>
                </a:extLst>
              </a:tr>
              <a:tr h="575551">
                <a:tc>
                  <a:txBody>
                    <a:bodyPr/>
                    <a:lstStyle/>
                    <a:p>
                      <a:pPr algn="l" fontAlgn="b"/>
                      <a:r>
                        <a:rPr lang="en-US" sz="1800" b="0" i="0" u="none" strike="noStrike">
                          <a:solidFill>
                            <a:srgbClr val="000000"/>
                          </a:solidFill>
                          <a:effectLst/>
                          <a:latin typeface="Calibri" panose="020F0502020204030204" pitchFamily="34" charset="0"/>
                        </a:rPr>
                        <a:t>Critical thinking &amp; problem solving</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3.67</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2.60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-1.07</a:t>
                      </a:r>
                    </a:p>
                  </a:txBody>
                  <a:tcPr marL="9525" marR="9525" marT="9525" marB="0" anchor="ctr"/>
                </a:tc>
                <a:extLst>
                  <a:ext uri="{0D108BD9-81ED-4DB2-BD59-A6C34878D82A}">
                    <a16:rowId xmlns:a16="http://schemas.microsoft.com/office/drawing/2014/main" val="10004"/>
                  </a:ext>
                </a:extLst>
              </a:tr>
              <a:tr h="575551">
                <a:tc>
                  <a:txBody>
                    <a:bodyPr/>
                    <a:lstStyle/>
                    <a:p>
                      <a:pPr algn="l" fontAlgn="b"/>
                      <a:r>
                        <a:rPr lang="en-US" sz="1800" b="0" i="0" u="none" strike="noStrike">
                          <a:solidFill>
                            <a:srgbClr val="000000"/>
                          </a:solidFill>
                          <a:effectLst/>
                          <a:latin typeface="Calibri" panose="020F0502020204030204" pitchFamily="34" charset="0"/>
                        </a:rPr>
                        <a:t>Preparing students for college and career</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3.61</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2.47</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-1.14</a:t>
                      </a:r>
                    </a:p>
                  </a:txBody>
                  <a:tcPr marL="9525" marR="9525" marT="9525" marB="0" anchor="ctr"/>
                </a:tc>
                <a:extLst>
                  <a:ext uri="{0D108BD9-81ED-4DB2-BD59-A6C34878D82A}">
                    <a16:rowId xmlns:a16="http://schemas.microsoft.com/office/drawing/2014/main" val="10005"/>
                  </a:ext>
                </a:extLst>
              </a:tr>
              <a:tr h="575551">
                <a:tc>
                  <a:txBody>
                    <a:bodyPr/>
                    <a:lstStyle/>
                    <a:p>
                      <a:pPr algn="l" fontAlgn="b"/>
                      <a:r>
                        <a:rPr lang="en-US" sz="1800" b="0" i="0" u="none" strike="noStrike">
                          <a:solidFill>
                            <a:srgbClr val="000000"/>
                          </a:solidFill>
                          <a:effectLst/>
                          <a:latin typeface="Calibri" panose="020F0502020204030204" pitchFamily="34" charset="0"/>
                        </a:rPr>
                        <a:t>Personal finance</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3.43</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2.29</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-1.14</a:t>
                      </a:r>
                    </a:p>
                  </a:txBody>
                  <a:tcPr marL="9525" marR="9525" marT="9525" marB="0" anchor="ctr"/>
                </a:tc>
                <a:extLst>
                  <a:ext uri="{0D108BD9-81ED-4DB2-BD59-A6C34878D82A}">
                    <a16:rowId xmlns:a16="http://schemas.microsoft.com/office/drawing/2014/main" val="10006"/>
                  </a:ext>
                </a:extLst>
              </a:tr>
              <a:tr h="647553">
                <a:tc>
                  <a:txBody>
                    <a:bodyPr/>
                    <a:lstStyle/>
                    <a:p>
                      <a:pPr algn="l" fontAlgn="b"/>
                      <a:r>
                        <a:rPr lang="en-US" sz="1800" b="0" i="0" u="none" strike="noStrike">
                          <a:solidFill>
                            <a:srgbClr val="000000"/>
                          </a:solidFill>
                          <a:effectLst/>
                          <a:latin typeface="Calibri" panose="020F0502020204030204" pitchFamily="34" charset="0"/>
                        </a:rPr>
                        <a:t>Programming for struggling students/at-risk of not graduating</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3.49</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2.30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-1.19</a:t>
                      </a:r>
                    </a:p>
                  </a:txBody>
                  <a:tcPr marL="9525" marR="9525" marT="9525" marB="0" anchor="ctr"/>
                </a:tc>
                <a:extLst>
                  <a:ext uri="{0D108BD9-81ED-4DB2-BD59-A6C34878D82A}">
                    <a16:rowId xmlns:a16="http://schemas.microsoft.com/office/drawing/2014/main" val="10007"/>
                  </a:ext>
                </a:extLst>
              </a:tr>
              <a:tr h="647553">
                <a:tc>
                  <a:txBody>
                    <a:bodyPr/>
                    <a:lstStyle/>
                    <a:p>
                      <a:pPr algn="l" fontAlgn="b"/>
                      <a:r>
                        <a:rPr lang="en-US" sz="1800" b="0" i="0" u="none" strike="noStrike">
                          <a:solidFill>
                            <a:srgbClr val="000000"/>
                          </a:solidFill>
                          <a:effectLst/>
                          <a:latin typeface="Calibri" panose="020F0502020204030204" pitchFamily="34" charset="0"/>
                        </a:rPr>
                        <a:t>Preparing students for life after high school</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3.69</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2.36</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-1.33</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44915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209800"/>
            <a:ext cx="9144000" cy="1470025"/>
          </a:xfrm>
        </p:spPr>
        <p:txBody>
          <a:bodyPr>
            <a:normAutofit/>
          </a:bodyPr>
          <a:lstStyle/>
          <a:p>
            <a:r>
              <a:rPr lang="en-US" b="1" dirty="0"/>
              <a:t>School Feedback</a:t>
            </a:r>
            <a:endParaRPr lang="en-US" sz="3100" b="1" i="1" dirty="0"/>
          </a:p>
        </p:txBody>
      </p:sp>
    </p:spTree>
    <p:extLst>
      <p:ext uri="{BB962C8B-B14F-4D97-AF65-F5344CB8AC3E}">
        <p14:creationId xmlns:p14="http://schemas.microsoft.com/office/powerpoint/2010/main" val="3553584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Primary School </a:t>
            </a:r>
            <a:r>
              <a:rPr lang="en-US" sz="3600" dirty="0"/>
              <a:t>(Slide 1/3)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73234125"/>
              </p:ext>
            </p:extLst>
          </p:nvPr>
        </p:nvGraphicFramePr>
        <p:xfrm>
          <a:off x="-4" y="1295405"/>
          <a:ext cx="9144003" cy="5562593"/>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36727">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424442">
                <a:tc>
                  <a:txBody>
                    <a:bodyPr/>
                    <a:lstStyle/>
                    <a:p>
                      <a:pPr algn="l" fontAlgn="b"/>
                      <a:r>
                        <a:rPr lang="en-US" sz="1600" b="0" i="0" u="none" strike="noStrike" dirty="0">
                          <a:effectLst/>
                          <a:latin typeface="Calibri" panose="020F0502020204030204" pitchFamily="34" charset="0"/>
                        </a:rPr>
                        <a:t>The amount of homework given to my child is appropriate. </a:t>
                      </a:r>
                    </a:p>
                  </a:txBody>
                  <a:tcPr marL="9525" marR="9525" marT="9525" marB="0" anchor="ctr"/>
                </a:tc>
                <a:tc>
                  <a:txBody>
                    <a:bodyPr/>
                    <a:lstStyle/>
                    <a:p>
                      <a:pPr algn="ctr" fontAlgn="b"/>
                      <a:r>
                        <a:rPr lang="en-US" sz="1600" b="0" i="0" u="none" strike="noStrike" dirty="0">
                          <a:effectLst/>
                          <a:latin typeface="Calibri" panose="020F0502020204030204" pitchFamily="34" charset="0"/>
                        </a:rPr>
                        <a:t>88%</a:t>
                      </a:r>
                    </a:p>
                  </a:txBody>
                  <a:tcPr marL="9525" marR="9525" marT="9525" marB="0" anchor="ctr"/>
                </a:tc>
                <a:tc>
                  <a:txBody>
                    <a:bodyPr/>
                    <a:lstStyle/>
                    <a:p>
                      <a:pPr algn="ctr" fontAlgn="b"/>
                      <a:r>
                        <a:rPr lang="en-US" sz="1600" b="0" i="0" u="none" strike="noStrike" dirty="0">
                          <a:effectLst/>
                          <a:latin typeface="Calibri" panose="020F0502020204030204" pitchFamily="34" charset="0"/>
                        </a:rPr>
                        <a:t>4.14 (65)</a:t>
                      </a:r>
                    </a:p>
                  </a:txBody>
                  <a:tcPr marL="9525" marR="9525" marT="9525" marB="0" anchor="ctr"/>
                </a:tc>
                <a:tc>
                  <a:txBody>
                    <a:bodyPr/>
                    <a:lstStyle/>
                    <a:p>
                      <a:pPr algn="ctr" fontAlgn="b"/>
                      <a:r>
                        <a:rPr lang="en-US" sz="1600" b="0" i="0" u="none" strike="noStrike">
                          <a:effectLst/>
                          <a:latin typeface="Calibri" panose="020F0502020204030204" pitchFamily="34" charset="0"/>
                        </a:rPr>
                        <a:t>4.03</a:t>
                      </a:r>
                    </a:p>
                  </a:txBody>
                  <a:tcPr marL="9525" marR="9525" marT="9525" marB="0" anchor="ctr"/>
                </a:tc>
                <a:tc>
                  <a:txBody>
                    <a:bodyPr/>
                    <a:lstStyle/>
                    <a:p>
                      <a:pPr algn="ctr" fontAlgn="b"/>
                      <a:r>
                        <a:rPr lang="en-US" sz="1600" b="0" i="0" u="none" strike="noStrike">
                          <a:effectLst/>
                          <a:latin typeface="Calibri" panose="020F0502020204030204" pitchFamily="34" charset="0"/>
                        </a:rPr>
                        <a:t>0.11</a:t>
                      </a:r>
                    </a:p>
                  </a:txBody>
                  <a:tcPr marL="9525" marR="9525" marT="9525" marB="0" anchor="ctr"/>
                </a:tc>
                <a:extLst>
                  <a:ext uri="{0D108BD9-81ED-4DB2-BD59-A6C34878D82A}">
                    <a16:rowId xmlns:a16="http://schemas.microsoft.com/office/drawing/2014/main" val="10001"/>
                  </a:ext>
                </a:extLst>
              </a:tr>
              <a:tr h="504683">
                <a:tc>
                  <a:txBody>
                    <a:bodyPr/>
                    <a:lstStyle/>
                    <a:p>
                      <a:pPr algn="l" fontAlgn="b"/>
                      <a:r>
                        <a:rPr lang="en-US" sz="1600" b="0" i="0" u="none" strike="noStrike">
                          <a:effectLst/>
                          <a:latin typeface="Calibri" panose="020F0502020204030204" pitchFamily="34" charset="0"/>
                        </a:rPr>
                        <a:t>Parent/teacher conferences provide productive communication.</a:t>
                      </a:r>
                    </a:p>
                  </a:txBody>
                  <a:tcPr marL="9525" marR="9525" marT="9525" marB="0" anchor="ctr"/>
                </a:tc>
                <a:tc>
                  <a:txBody>
                    <a:bodyPr/>
                    <a:lstStyle/>
                    <a:p>
                      <a:pPr algn="ctr" fontAlgn="b"/>
                      <a:r>
                        <a:rPr lang="en-US" sz="1600" b="0" i="0" u="none" strike="noStrike" dirty="0">
                          <a:effectLst/>
                          <a:latin typeface="Calibri" panose="020F0502020204030204" pitchFamily="34" charset="0"/>
                        </a:rPr>
                        <a:t>94%</a:t>
                      </a:r>
                    </a:p>
                  </a:txBody>
                  <a:tcPr marL="9525" marR="9525" marT="9525" marB="0" anchor="ctr"/>
                </a:tc>
                <a:tc>
                  <a:txBody>
                    <a:bodyPr/>
                    <a:lstStyle/>
                    <a:p>
                      <a:pPr algn="ctr" fontAlgn="b"/>
                      <a:r>
                        <a:rPr lang="en-US" sz="1600" b="0" i="0" u="none" strike="noStrike" dirty="0">
                          <a:effectLst/>
                          <a:latin typeface="Calibri" panose="020F0502020204030204" pitchFamily="34" charset="0"/>
                        </a:rPr>
                        <a:t>4.43 (68)</a:t>
                      </a:r>
                    </a:p>
                  </a:txBody>
                  <a:tcPr marL="9525" marR="9525" marT="9525" marB="0" anchor="ctr"/>
                </a:tc>
                <a:tc>
                  <a:txBody>
                    <a:bodyPr/>
                    <a:lstStyle/>
                    <a:p>
                      <a:pPr algn="ctr" fontAlgn="b"/>
                      <a:r>
                        <a:rPr lang="en-US" sz="1600" b="0" i="0" u="none" strike="noStrike" dirty="0">
                          <a:effectLst/>
                          <a:latin typeface="Calibri" panose="020F0502020204030204" pitchFamily="34" charset="0"/>
                        </a:rPr>
                        <a:t>4.33</a:t>
                      </a:r>
                    </a:p>
                  </a:txBody>
                  <a:tcPr marL="9525" marR="9525" marT="9525" marB="0" anchor="ctr"/>
                </a:tc>
                <a:tc>
                  <a:txBody>
                    <a:bodyPr/>
                    <a:lstStyle/>
                    <a:p>
                      <a:pPr algn="ctr" fontAlgn="b"/>
                      <a:r>
                        <a:rPr lang="en-US" sz="1600" b="0" i="0" u="none" strike="noStrike">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2"/>
                  </a:ext>
                </a:extLst>
              </a:tr>
              <a:tr h="504683">
                <a:tc>
                  <a:txBody>
                    <a:bodyPr/>
                    <a:lstStyle/>
                    <a:p>
                      <a:pPr algn="l" fontAlgn="b"/>
                      <a:r>
                        <a:rPr lang="en-US" sz="1600" b="0" i="0" u="none" strike="noStrike" dirty="0">
                          <a:effectLst/>
                          <a:latin typeface="Calibri" panose="020F0502020204030204" pitchFamily="34" charset="0"/>
                        </a:rPr>
                        <a:t>My child has a positive relationship with at least one adult at school.</a:t>
                      </a:r>
                    </a:p>
                  </a:txBody>
                  <a:tcPr marL="9525" marR="9525" marT="9525" marB="0" anchor="ctr"/>
                </a:tc>
                <a:tc>
                  <a:txBody>
                    <a:bodyPr/>
                    <a:lstStyle/>
                    <a:p>
                      <a:pPr algn="ctr" fontAlgn="b"/>
                      <a:r>
                        <a:rPr lang="en-US" sz="1600" b="0" i="0" u="none" strike="noStrike">
                          <a:effectLst/>
                          <a:latin typeface="Calibri" panose="020F0502020204030204" pitchFamily="34" charset="0"/>
                        </a:rPr>
                        <a:t>98%</a:t>
                      </a:r>
                    </a:p>
                  </a:txBody>
                  <a:tcPr marL="9525" marR="9525" marT="9525" marB="0" anchor="ctr"/>
                </a:tc>
                <a:tc>
                  <a:txBody>
                    <a:bodyPr/>
                    <a:lstStyle/>
                    <a:p>
                      <a:pPr algn="ctr" fontAlgn="b"/>
                      <a:r>
                        <a:rPr lang="en-US" sz="1600" b="0" i="0" u="none" strike="noStrike">
                          <a:effectLst/>
                          <a:latin typeface="Calibri" panose="020F0502020204030204" pitchFamily="34" charset="0"/>
                        </a:rPr>
                        <a:t>4.65 (68)</a:t>
                      </a:r>
                    </a:p>
                  </a:txBody>
                  <a:tcPr marL="9525" marR="9525" marT="9525" marB="0" anchor="ctr"/>
                </a:tc>
                <a:tc>
                  <a:txBody>
                    <a:bodyPr/>
                    <a:lstStyle/>
                    <a:p>
                      <a:pPr algn="ctr" fontAlgn="b"/>
                      <a:r>
                        <a:rPr lang="en-US" sz="1600" b="0" i="0" u="none" strike="noStrike" dirty="0">
                          <a:effectLst/>
                          <a:latin typeface="Calibri" panose="020F0502020204030204" pitchFamily="34" charset="0"/>
                        </a:rPr>
                        <a:t>4.64</a:t>
                      </a:r>
                    </a:p>
                  </a:txBody>
                  <a:tcPr marL="9525" marR="9525" marT="9525" marB="0" anchor="ctr"/>
                </a:tc>
                <a:tc>
                  <a:txBody>
                    <a:bodyPr/>
                    <a:lstStyle/>
                    <a:p>
                      <a:pPr algn="ctr" fontAlgn="b"/>
                      <a:r>
                        <a:rPr lang="en-US" sz="1600" b="0" i="0" u="none" strike="noStrike">
                          <a:effectLst/>
                          <a:latin typeface="Calibri" panose="020F0502020204030204" pitchFamily="34" charset="0"/>
                        </a:rPr>
                        <a:t>0.00</a:t>
                      </a:r>
                    </a:p>
                  </a:txBody>
                  <a:tcPr marL="9525" marR="9525" marT="9525" marB="0" anchor="ctr"/>
                </a:tc>
                <a:extLst>
                  <a:ext uri="{0D108BD9-81ED-4DB2-BD59-A6C34878D82A}">
                    <a16:rowId xmlns:a16="http://schemas.microsoft.com/office/drawing/2014/main" val="10003"/>
                  </a:ext>
                </a:extLst>
              </a:tr>
              <a:tr h="424442">
                <a:tc>
                  <a:txBody>
                    <a:bodyPr/>
                    <a:lstStyle/>
                    <a:p>
                      <a:pPr algn="l" fontAlgn="b"/>
                      <a:r>
                        <a:rPr lang="en-US" sz="1600" b="0" i="0" u="none" strike="noStrike">
                          <a:effectLst/>
                          <a:latin typeface="Calibri" panose="020F0502020204030204" pitchFamily="34" charset="0"/>
                        </a:rPr>
                        <a:t>Teachers personalize instruction to meet my child's needs. </a:t>
                      </a:r>
                    </a:p>
                  </a:txBody>
                  <a:tcPr marL="9525" marR="9525" marT="9525" marB="0" anchor="ctr"/>
                </a:tc>
                <a:tc>
                  <a:txBody>
                    <a:bodyPr/>
                    <a:lstStyle/>
                    <a:p>
                      <a:pPr algn="ctr" fontAlgn="b"/>
                      <a:r>
                        <a:rPr lang="en-US" sz="1600" b="0" i="0" u="none" strike="noStrike">
                          <a:effectLst/>
                          <a:latin typeface="Calibri" panose="020F0502020204030204" pitchFamily="34" charset="0"/>
                        </a:rPr>
                        <a:t>81%</a:t>
                      </a:r>
                    </a:p>
                  </a:txBody>
                  <a:tcPr marL="9525" marR="9525" marT="9525" marB="0" anchor="ctr"/>
                </a:tc>
                <a:tc>
                  <a:txBody>
                    <a:bodyPr/>
                    <a:lstStyle/>
                    <a:p>
                      <a:pPr algn="ctr" fontAlgn="b"/>
                      <a:r>
                        <a:rPr lang="en-US" sz="1600" b="0" i="0" u="none" strike="noStrike">
                          <a:effectLst/>
                          <a:latin typeface="Calibri" panose="020F0502020204030204" pitchFamily="34" charset="0"/>
                        </a:rPr>
                        <a:t>4.02 (63)</a:t>
                      </a:r>
                    </a:p>
                  </a:txBody>
                  <a:tcPr marL="9525" marR="9525" marT="9525" marB="0" anchor="ctr"/>
                </a:tc>
                <a:tc>
                  <a:txBody>
                    <a:bodyPr/>
                    <a:lstStyle/>
                    <a:p>
                      <a:pPr algn="ctr" fontAlgn="b"/>
                      <a:r>
                        <a:rPr lang="en-US" sz="1600" b="0" i="0" u="none" strike="noStrike" dirty="0">
                          <a:effectLst/>
                          <a:latin typeface="Calibri" panose="020F0502020204030204" pitchFamily="34" charset="0"/>
                        </a:rPr>
                        <a:t>4.02</a:t>
                      </a:r>
                    </a:p>
                  </a:txBody>
                  <a:tcPr marL="9525" marR="9525" marT="9525" marB="0" anchor="ctr"/>
                </a:tc>
                <a:tc>
                  <a:txBody>
                    <a:bodyPr/>
                    <a:lstStyle/>
                    <a:p>
                      <a:pPr algn="ctr" fontAlgn="b"/>
                      <a:r>
                        <a:rPr lang="en-US" sz="1600" b="0" i="0" u="none" strike="noStrike">
                          <a:effectLst/>
                          <a:latin typeface="Calibri" panose="020F0502020204030204" pitchFamily="34" charset="0"/>
                        </a:rPr>
                        <a:t>0.00</a:t>
                      </a:r>
                    </a:p>
                  </a:txBody>
                  <a:tcPr marL="9525" marR="9525" marT="9525" marB="0" anchor="ctr"/>
                </a:tc>
                <a:extLst>
                  <a:ext uri="{0D108BD9-81ED-4DB2-BD59-A6C34878D82A}">
                    <a16:rowId xmlns:a16="http://schemas.microsoft.com/office/drawing/2014/main" val="10004"/>
                  </a:ext>
                </a:extLst>
              </a:tr>
              <a:tr h="424442">
                <a:tc>
                  <a:txBody>
                    <a:bodyPr/>
                    <a:lstStyle/>
                    <a:p>
                      <a:pPr algn="l" fontAlgn="b"/>
                      <a:r>
                        <a:rPr lang="en-US" sz="1600" b="0" i="0" u="none" strike="noStrike">
                          <a:effectLst/>
                          <a:latin typeface="Calibri" panose="020F0502020204030204" pitchFamily="34" charset="0"/>
                        </a:rPr>
                        <a:t>My child enjoys going to school.</a:t>
                      </a:r>
                    </a:p>
                  </a:txBody>
                  <a:tcPr marL="9525" marR="9525" marT="9525" marB="0" anchor="ctr"/>
                </a:tc>
                <a:tc>
                  <a:txBody>
                    <a:bodyPr/>
                    <a:lstStyle/>
                    <a:p>
                      <a:pPr algn="ctr" fontAlgn="b"/>
                      <a:r>
                        <a:rPr lang="en-US" sz="1600" b="0" i="0" u="none" strike="noStrike">
                          <a:effectLst/>
                          <a:latin typeface="Calibri" panose="020F0502020204030204" pitchFamily="34" charset="0"/>
                        </a:rPr>
                        <a:t>92%</a:t>
                      </a:r>
                    </a:p>
                  </a:txBody>
                  <a:tcPr marL="9525" marR="9525" marT="9525" marB="0" anchor="ctr"/>
                </a:tc>
                <a:tc>
                  <a:txBody>
                    <a:bodyPr/>
                    <a:lstStyle/>
                    <a:p>
                      <a:pPr algn="ctr" fontAlgn="b"/>
                      <a:r>
                        <a:rPr lang="en-US" sz="1600" b="0" i="0" u="none" strike="noStrike">
                          <a:effectLst/>
                          <a:latin typeface="Calibri" panose="020F0502020204030204" pitchFamily="34" charset="0"/>
                        </a:rPr>
                        <a:t>4.34 (68)</a:t>
                      </a:r>
                    </a:p>
                  </a:txBody>
                  <a:tcPr marL="9525" marR="9525" marT="9525" marB="0" anchor="ctr"/>
                </a:tc>
                <a:tc>
                  <a:txBody>
                    <a:bodyPr/>
                    <a:lstStyle/>
                    <a:p>
                      <a:pPr algn="ctr" fontAlgn="b"/>
                      <a:r>
                        <a:rPr lang="en-US" sz="1600" b="0" i="0" u="none" strike="noStrike" dirty="0">
                          <a:effectLst/>
                          <a:latin typeface="Calibri" panose="020F0502020204030204" pitchFamily="34" charset="0"/>
                        </a:rPr>
                        <a:t>4.42</a:t>
                      </a:r>
                    </a:p>
                  </a:txBody>
                  <a:tcPr marL="9525" marR="9525" marT="9525" marB="0" anchor="ctr"/>
                </a:tc>
                <a:tc>
                  <a:txBody>
                    <a:bodyPr/>
                    <a:lstStyle/>
                    <a:p>
                      <a:pPr algn="ctr" fontAlgn="b"/>
                      <a:r>
                        <a:rPr lang="en-US" sz="1600" b="0" i="0" u="none" strike="noStrike">
                          <a:effectLst/>
                          <a:latin typeface="Calibri" panose="020F0502020204030204" pitchFamily="34" charset="0"/>
                        </a:rPr>
                        <a:t>-0.08</a:t>
                      </a:r>
                    </a:p>
                  </a:txBody>
                  <a:tcPr marL="9525" marR="9525" marT="9525" marB="0" anchor="ctr"/>
                </a:tc>
                <a:extLst>
                  <a:ext uri="{0D108BD9-81ED-4DB2-BD59-A6C34878D82A}">
                    <a16:rowId xmlns:a16="http://schemas.microsoft.com/office/drawing/2014/main" val="10005"/>
                  </a:ext>
                </a:extLst>
              </a:tr>
              <a:tr h="424442">
                <a:tc>
                  <a:txBody>
                    <a:bodyPr/>
                    <a:lstStyle/>
                    <a:p>
                      <a:pPr algn="l" fontAlgn="b"/>
                      <a:r>
                        <a:rPr lang="en-US" sz="1600" b="0" i="0" u="none" strike="noStrike">
                          <a:effectLst/>
                          <a:latin typeface="Calibri" panose="020F0502020204030204" pitchFamily="34" charset="0"/>
                        </a:rPr>
                        <a:t>I believe the school staff inspire my child's best efforts.</a:t>
                      </a:r>
                    </a:p>
                  </a:txBody>
                  <a:tcPr marL="9525" marR="9525" marT="9525" marB="0" anchor="ctr"/>
                </a:tc>
                <a:tc>
                  <a:txBody>
                    <a:bodyPr/>
                    <a:lstStyle/>
                    <a:p>
                      <a:pPr algn="ctr" fontAlgn="b"/>
                      <a:r>
                        <a:rPr lang="en-US" sz="1600" b="0" i="0" u="none" strike="noStrike">
                          <a:effectLst/>
                          <a:latin typeface="Calibri" panose="020F0502020204030204" pitchFamily="34" charset="0"/>
                        </a:rPr>
                        <a:t>91%</a:t>
                      </a:r>
                    </a:p>
                  </a:txBody>
                  <a:tcPr marL="9525" marR="9525" marT="9525" marB="0" anchor="ctr"/>
                </a:tc>
                <a:tc>
                  <a:txBody>
                    <a:bodyPr/>
                    <a:lstStyle/>
                    <a:p>
                      <a:pPr algn="ctr" fontAlgn="b"/>
                      <a:r>
                        <a:rPr lang="en-US" sz="1600" b="0" i="0" u="none" strike="noStrike">
                          <a:effectLst/>
                          <a:latin typeface="Calibri" panose="020F0502020204030204" pitchFamily="34" charset="0"/>
                        </a:rPr>
                        <a:t>4.33 (69)</a:t>
                      </a:r>
                    </a:p>
                  </a:txBody>
                  <a:tcPr marL="9525" marR="9525" marT="9525" marB="0" anchor="ctr"/>
                </a:tc>
                <a:tc>
                  <a:txBody>
                    <a:bodyPr/>
                    <a:lstStyle/>
                    <a:p>
                      <a:pPr algn="ctr" fontAlgn="b"/>
                      <a:r>
                        <a:rPr lang="en-US" sz="1600" b="0" i="0" u="none" strike="noStrike" dirty="0">
                          <a:effectLst/>
                          <a:latin typeface="Calibri" panose="020F0502020204030204" pitchFamily="34" charset="0"/>
                        </a:rPr>
                        <a:t>4.42</a:t>
                      </a:r>
                    </a:p>
                  </a:txBody>
                  <a:tcPr marL="9525" marR="9525" marT="9525" marB="0" anchor="ctr"/>
                </a:tc>
                <a:tc>
                  <a:txBody>
                    <a:bodyPr/>
                    <a:lstStyle/>
                    <a:p>
                      <a:pPr algn="ctr" fontAlgn="b"/>
                      <a:r>
                        <a:rPr lang="en-US" sz="1600" b="0" i="0" u="none" strike="noStrike" dirty="0">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6"/>
                  </a:ext>
                </a:extLst>
              </a:tr>
              <a:tr h="504683">
                <a:tc>
                  <a:txBody>
                    <a:bodyPr/>
                    <a:lstStyle/>
                    <a:p>
                      <a:pPr algn="l" fontAlgn="b"/>
                      <a:r>
                        <a:rPr lang="en-US" sz="1600" b="0" i="0" u="none" strike="noStrike">
                          <a:effectLst/>
                          <a:latin typeface="Calibri" panose="020F0502020204030204" pitchFamily="34" charset="0"/>
                        </a:rPr>
                        <a:t>I receive enough information to understand my child’s progress.</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a:effectLst/>
                          <a:latin typeface="Calibri" panose="020F0502020204030204" pitchFamily="34" charset="0"/>
                        </a:rPr>
                        <a:t>3.96 (68)</a:t>
                      </a:r>
                    </a:p>
                  </a:txBody>
                  <a:tcPr marL="9525" marR="9525" marT="9525" marB="0" anchor="ctr"/>
                </a:tc>
                <a:tc>
                  <a:txBody>
                    <a:bodyPr/>
                    <a:lstStyle/>
                    <a:p>
                      <a:pPr algn="ctr" fontAlgn="b"/>
                      <a:r>
                        <a:rPr lang="en-US" sz="1600" b="0" i="0" u="none" strike="noStrike">
                          <a:effectLst/>
                          <a:latin typeface="Calibri" panose="020F0502020204030204" pitchFamily="34" charset="0"/>
                        </a:rPr>
                        <a:t>4.06</a:t>
                      </a:r>
                    </a:p>
                  </a:txBody>
                  <a:tcPr marL="9525" marR="9525" marT="9525" marB="0" anchor="ctr"/>
                </a:tc>
                <a:tc>
                  <a:txBody>
                    <a:bodyPr/>
                    <a:lstStyle/>
                    <a:p>
                      <a:pPr algn="ctr" fontAlgn="b"/>
                      <a:r>
                        <a:rPr lang="en-US" sz="1600" b="0" i="0" u="none" strike="noStrike" dirty="0">
                          <a:effectLst/>
                          <a:latin typeface="Calibri" panose="020F0502020204030204" pitchFamily="34" charset="0"/>
                        </a:rPr>
                        <a:t>-0.10</a:t>
                      </a:r>
                    </a:p>
                  </a:txBody>
                  <a:tcPr marL="9525" marR="9525" marT="9525" marB="0" anchor="ctr"/>
                </a:tc>
                <a:extLst>
                  <a:ext uri="{0D108BD9-81ED-4DB2-BD59-A6C34878D82A}">
                    <a16:rowId xmlns:a16="http://schemas.microsoft.com/office/drawing/2014/main" val="10007"/>
                  </a:ext>
                </a:extLst>
              </a:tr>
              <a:tr h="504683">
                <a:tc>
                  <a:txBody>
                    <a:bodyPr/>
                    <a:lstStyle/>
                    <a:p>
                      <a:pPr algn="l" fontAlgn="b"/>
                      <a:r>
                        <a:rPr lang="en-US" sz="1600" b="0" i="0" u="none" strike="noStrike">
                          <a:effectLst/>
                          <a:latin typeface="Calibri" panose="020F0502020204030204" pitchFamily="34" charset="0"/>
                        </a:rPr>
                        <a:t>Technology is used effectively to support teaching and learning.</a:t>
                      </a:r>
                    </a:p>
                  </a:txBody>
                  <a:tcPr marL="9525" marR="9525" marT="9525" marB="0" anchor="ctr"/>
                </a:tc>
                <a:tc>
                  <a:txBody>
                    <a:bodyPr/>
                    <a:lstStyle/>
                    <a:p>
                      <a:pPr algn="ctr" fontAlgn="b"/>
                      <a:r>
                        <a:rPr lang="en-US" sz="1600" b="0" i="0" u="none" strike="noStrike">
                          <a:effectLst/>
                          <a:latin typeface="Calibri" panose="020F0502020204030204" pitchFamily="34" charset="0"/>
                        </a:rPr>
                        <a:t>93%</a:t>
                      </a:r>
                    </a:p>
                  </a:txBody>
                  <a:tcPr marL="9525" marR="9525" marT="9525" marB="0" anchor="ctr"/>
                </a:tc>
                <a:tc>
                  <a:txBody>
                    <a:bodyPr/>
                    <a:lstStyle/>
                    <a:p>
                      <a:pPr algn="ctr" fontAlgn="b"/>
                      <a:r>
                        <a:rPr lang="en-US" sz="1600" b="0" i="0" u="none" strike="noStrike">
                          <a:effectLst/>
                          <a:latin typeface="Calibri" panose="020F0502020204030204" pitchFamily="34" charset="0"/>
                        </a:rPr>
                        <a:t>4.16 (55)</a:t>
                      </a:r>
                    </a:p>
                  </a:txBody>
                  <a:tcPr marL="9525" marR="9525" marT="9525" marB="0" anchor="ctr"/>
                </a:tc>
                <a:tc>
                  <a:txBody>
                    <a:bodyPr/>
                    <a:lstStyle/>
                    <a:p>
                      <a:pPr algn="ctr" fontAlgn="b"/>
                      <a:r>
                        <a:rPr lang="en-US" sz="1600" b="0" i="0" u="none" strike="noStrike">
                          <a:effectLst/>
                          <a:latin typeface="Calibri" panose="020F0502020204030204" pitchFamily="34" charset="0"/>
                        </a:rPr>
                        <a:t>4.27</a:t>
                      </a:r>
                    </a:p>
                  </a:txBody>
                  <a:tcPr marL="9525" marR="9525" marT="9525" marB="0" anchor="ctr"/>
                </a:tc>
                <a:tc>
                  <a:txBody>
                    <a:bodyPr/>
                    <a:lstStyle/>
                    <a:p>
                      <a:pPr algn="ctr" fontAlgn="b"/>
                      <a:r>
                        <a:rPr lang="en-US" sz="1600" b="0" i="0" u="none" strike="noStrike" dirty="0">
                          <a:effectLst/>
                          <a:latin typeface="Calibri" panose="020F0502020204030204" pitchFamily="34" charset="0"/>
                        </a:rPr>
                        <a:t>-0.10</a:t>
                      </a:r>
                    </a:p>
                  </a:txBody>
                  <a:tcPr marL="9525" marR="9525" marT="9525" marB="0" anchor="ctr"/>
                </a:tc>
                <a:extLst>
                  <a:ext uri="{0D108BD9-81ED-4DB2-BD59-A6C34878D82A}">
                    <a16:rowId xmlns:a16="http://schemas.microsoft.com/office/drawing/2014/main" val="3247224180"/>
                  </a:ext>
                </a:extLst>
              </a:tr>
              <a:tr h="504683">
                <a:tc>
                  <a:txBody>
                    <a:bodyPr/>
                    <a:lstStyle/>
                    <a:p>
                      <a:pPr algn="l" fontAlgn="b"/>
                      <a:r>
                        <a:rPr lang="en-US" sz="1600" b="0" i="0" u="none" strike="noStrike">
                          <a:effectLst/>
                          <a:latin typeface="Calibri" panose="020F0502020204030204" pitchFamily="34" charset="0"/>
                        </a:rPr>
                        <a:t>My child is being adequately prepared for the next grade level or college/career/life after high school.</a:t>
                      </a:r>
                    </a:p>
                  </a:txBody>
                  <a:tcPr marL="9525" marR="9525" marT="9525" marB="0" anchor="ctr"/>
                </a:tc>
                <a:tc>
                  <a:txBody>
                    <a:bodyPr/>
                    <a:lstStyle/>
                    <a:p>
                      <a:pPr algn="ctr" fontAlgn="b"/>
                      <a:r>
                        <a:rPr lang="en-US" sz="1600" b="0" i="0" u="none" strike="noStrike">
                          <a:effectLst/>
                          <a:latin typeface="Calibri" panose="020F0502020204030204" pitchFamily="34" charset="0"/>
                        </a:rPr>
                        <a:t>84%</a:t>
                      </a:r>
                    </a:p>
                  </a:txBody>
                  <a:tcPr marL="9525" marR="9525" marT="9525" marB="0" anchor="ctr"/>
                </a:tc>
                <a:tc>
                  <a:txBody>
                    <a:bodyPr/>
                    <a:lstStyle/>
                    <a:p>
                      <a:pPr algn="ctr" fontAlgn="b"/>
                      <a:r>
                        <a:rPr lang="en-US" sz="1600" b="0" i="0" u="none" strike="noStrike">
                          <a:effectLst/>
                          <a:latin typeface="Calibri" panose="020F0502020204030204" pitchFamily="34" charset="0"/>
                        </a:rPr>
                        <a:t>4.10 (63)</a:t>
                      </a:r>
                    </a:p>
                  </a:txBody>
                  <a:tcPr marL="9525" marR="9525" marT="9525" marB="0" anchor="ctr"/>
                </a:tc>
                <a:tc>
                  <a:txBody>
                    <a:bodyPr/>
                    <a:lstStyle/>
                    <a:p>
                      <a:pPr algn="ctr" fontAlgn="b"/>
                      <a:r>
                        <a:rPr lang="en-US" sz="1600" b="0" i="0" u="none" strike="noStrike">
                          <a:effectLst/>
                          <a:latin typeface="Calibri" panose="020F0502020204030204" pitchFamily="34" charset="0"/>
                        </a:rPr>
                        <a:t>4.21</a:t>
                      </a:r>
                    </a:p>
                  </a:txBody>
                  <a:tcPr marL="9525" marR="9525" marT="9525" marB="0" anchor="ctr"/>
                </a:tc>
                <a:tc>
                  <a:txBody>
                    <a:bodyPr/>
                    <a:lstStyle/>
                    <a:p>
                      <a:pPr algn="ctr" fontAlgn="b"/>
                      <a:r>
                        <a:rPr lang="en-US" sz="1600" b="0" i="0" u="none" strike="noStrike" dirty="0">
                          <a:effectLst/>
                          <a:latin typeface="Calibri" panose="020F0502020204030204" pitchFamily="34" charset="0"/>
                        </a:rPr>
                        <a:t>-0.11</a:t>
                      </a:r>
                    </a:p>
                  </a:txBody>
                  <a:tcPr marL="9525" marR="9525" marT="9525" marB="0" anchor="ctr"/>
                </a:tc>
                <a:extLst>
                  <a:ext uri="{0D108BD9-81ED-4DB2-BD59-A6C34878D82A}">
                    <a16:rowId xmlns:a16="http://schemas.microsoft.com/office/drawing/2014/main" val="3497471824"/>
                  </a:ext>
                </a:extLst>
              </a:tr>
              <a:tr h="504683">
                <a:tc>
                  <a:txBody>
                    <a:bodyPr/>
                    <a:lstStyle/>
                    <a:p>
                      <a:pPr algn="l" fontAlgn="b"/>
                      <a:r>
                        <a:rPr lang="en-US" sz="1600" b="0" i="0" u="none" strike="noStrike">
                          <a:effectLst/>
                          <a:latin typeface="Calibri" panose="020F0502020204030204" pitchFamily="34" charset="0"/>
                        </a:rPr>
                        <a:t>I have at least one school staff member I feel comfortable contacting when I have an idea or concern.</a:t>
                      </a:r>
                    </a:p>
                  </a:txBody>
                  <a:tcPr marL="9525" marR="9525" marT="9525" marB="0" anchor="ctr"/>
                </a:tc>
                <a:tc>
                  <a:txBody>
                    <a:bodyPr/>
                    <a:lstStyle/>
                    <a:p>
                      <a:pPr algn="ctr" fontAlgn="b"/>
                      <a:r>
                        <a:rPr lang="en-US" sz="1600" b="0" i="0" u="none" strike="noStrike">
                          <a:effectLst/>
                          <a:latin typeface="Calibri" panose="020F0502020204030204" pitchFamily="34" charset="0"/>
                        </a:rPr>
                        <a:t>91%</a:t>
                      </a:r>
                    </a:p>
                  </a:txBody>
                  <a:tcPr marL="9525" marR="9525" marT="9525" marB="0" anchor="ctr"/>
                </a:tc>
                <a:tc>
                  <a:txBody>
                    <a:bodyPr/>
                    <a:lstStyle/>
                    <a:p>
                      <a:pPr algn="ctr" fontAlgn="b"/>
                      <a:r>
                        <a:rPr lang="en-US" sz="1600" b="0" i="0" u="none" strike="noStrike">
                          <a:effectLst/>
                          <a:latin typeface="Calibri" panose="020F0502020204030204" pitchFamily="34" charset="0"/>
                        </a:rPr>
                        <a:t>4.35 (63)</a:t>
                      </a:r>
                    </a:p>
                  </a:txBody>
                  <a:tcPr marL="9525" marR="9525" marT="9525" marB="0" anchor="ctr"/>
                </a:tc>
                <a:tc>
                  <a:txBody>
                    <a:bodyPr/>
                    <a:lstStyle/>
                    <a:p>
                      <a:pPr algn="ctr" fontAlgn="b"/>
                      <a:r>
                        <a:rPr lang="en-US" sz="1600" b="0" i="0" u="none" strike="noStrike">
                          <a:effectLst/>
                          <a:latin typeface="Calibri" panose="020F0502020204030204" pitchFamily="34" charset="0"/>
                        </a:rPr>
                        <a:t>4.51</a:t>
                      </a:r>
                    </a:p>
                  </a:txBody>
                  <a:tcPr marL="9525" marR="9525" marT="9525" marB="0" anchor="ctr"/>
                </a:tc>
                <a:tc>
                  <a:txBody>
                    <a:bodyPr/>
                    <a:lstStyle/>
                    <a:p>
                      <a:pPr algn="ctr" fontAlgn="b"/>
                      <a:r>
                        <a:rPr lang="en-US" sz="1600" b="0" i="0" u="none" strike="noStrike" dirty="0">
                          <a:effectLst/>
                          <a:latin typeface="Calibri" panose="020F0502020204030204" pitchFamily="34" charset="0"/>
                        </a:rPr>
                        <a:t>-0.16</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2458058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Primary School </a:t>
            </a:r>
            <a:r>
              <a:rPr lang="en-US" sz="3600" dirty="0"/>
              <a:t>(Slide 2/3)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00713588"/>
              </p:ext>
            </p:extLst>
          </p:nvPr>
        </p:nvGraphicFramePr>
        <p:xfrm>
          <a:off x="-4" y="1295404"/>
          <a:ext cx="9144003" cy="5562599"/>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84802">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511998">
                <a:tc>
                  <a:txBody>
                    <a:bodyPr/>
                    <a:lstStyle/>
                    <a:p>
                      <a:pPr algn="l" fontAlgn="b"/>
                      <a:r>
                        <a:rPr lang="en-US" sz="1600" b="0" i="0" u="none" strike="noStrike" dirty="0">
                          <a:effectLst/>
                          <a:latin typeface="Calibri" panose="020F0502020204030204" pitchFamily="34" charset="0"/>
                        </a:rPr>
                        <a:t>I feel comfortable sharing ideas for school improvement with staff.</a:t>
                      </a:r>
                    </a:p>
                  </a:txBody>
                  <a:tcPr marL="9525" marR="9525" marT="9525" marB="0" anchor="ctr"/>
                </a:tc>
                <a:tc>
                  <a:txBody>
                    <a:bodyPr/>
                    <a:lstStyle/>
                    <a:p>
                      <a:pPr algn="ctr" fontAlgn="b"/>
                      <a:r>
                        <a:rPr lang="en-US" sz="1600" b="0" i="0" u="none" strike="noStrike" dirty="0">
                          <a:effectLst/>
                          <a:latin typeface="Calibri" panose="020F0502020204030204" pitchFamily="34" charset="0"/>
                        </a:rPr>
                        <a:t>80%</a:t>
                      </a:r>
                    </a:p>
                  </a:txBody>
                  <a:tcPr marL="9525" marR="9525" marT="9525" marB="0" anchor="ctr"/>
                </a:tc>
                <a:tc>
                  <a:txBody>
                    <a:bodyPr/>
                    <a:lstStyle/>
                    <a:p>
                      <a:pPr algn="ctr" fontAlgn="b"/>
                      <a:r>
                        <a:rPr lang="en-US" sz="1600" b="0" i="0" u="none" strike="noStrike" dirty="0">
                          <a:effectLst/>
                          <a:latin typeface="Calibri" panose="020F0502020204030204" pitchFamily="34" charset="0"/>
                        </a:rPr>
                        <a:t>3.85 (60)</a:t>
                      </a:r>
                    </a:p>
                  </a:txBody>
                  <a:tcPr marL="9525" marR="9525" marT="9525" marB="0" anchor="ctr"/>
                </a:tc>
                <a:tc>
                  <a:txBody>
                    <a:bodyPr/>
                    <a:lstStyle/>
                    <a:p>
                      <a:pPr algn="ctr" fontAlgn="b"/>
                      <a:r>
                        <a:rPr lang="en-US" sz="1600" b="0" i="0" u="none" strike="noStrike">
                          <a:effectLst/>
                          <a:latin typeface="Calibri" panose="020F0502020204030204" pitchFamily="34" charset="0"/>
                        </a:rPr>
                        <a:t>4.04</a:t>
                      </a:r>
                    </a:p>
                  </a:txBody>
                  <a:tcPr marL="9525" marR="9525" marT="9525" marB="0" anchor="ctr"/>
                </a:tc>
                <a:tc>
                  <a:txBody>
                    <a:bodyPr/>
                    <a:lstStyle/>
                    <a:p>
                      <a:pPr algn="ctr" fontAlgn="b"/>
                      <a:r>
                        <a:rPr lang="en-US" sz="1600" b="0" i="0" u="none" strike="noStrike">
                          <a:effectLst/>
                          <a:latin typeface="Calibri" panose="020F0502020204030204" pitchFamily="34" charset="0"/>
                        </a:rPr>
                        <a:t>-0.19</a:t>
                      </a:r>
                    </a:p>
                  </a:txBody>
                  <a:tcPr marL="9525" marR="9525" marT="9525" marB="0" anchor="ctr"/>
                </a:tc>
                <a:extLst>
                  <a:ext uri="{0D108BD9-81ED-4DB2-BD59-A6C34878D82A}">
                    <a16:rowId xmlns:a16="http://schemas.microsoft.com/office/drawing/2014/main" val="10001"/>
                  </a:ext>
                </a:extLst>
              </a:tr>
              <a:tr h="448829">
                <a:tc>
                  <a:txBody>
                    <a:bodyPr/>
                    <a:lstStyle/>
                    <a:p>
                      <a:pPr algn="l" fontAlgn="b"/>
                      <a:r>
                        <a:rPr lang="en-US" sz="1600" b="0" i="0" u="none" strike="noStrike">
                          <a:effectLst/>
                          <a:latin typeface="Calibri" panose="020F0502020204030204" pitchFamily="34" charset="0"/>
                        </a:rPr>
                        <a:t>I am satisfied with our school's efforts to prevent bullying.</a:t>
                      </a:r>
                    </a:p>
                  </a:txBody>
                  <a:tcPr marL="9525" marR="9525" marT="9525" marB="0" anchor="ctr"/>
                </a:tc>
                <a:tc>
                  <a:txBody>
                    <a:bodyPr/>
                    <a:lstStyle/>
                    <a:p>
                      <a:pPr algn="ctr" fontAlgn="b"/>
                      <a:r>
                        <a:rPr lang="en-US" sz="1600" b="0" i="0" u="none" strike="noStrike" dirty="0">
                          <a:effectLst/>
                          <a:latin typeface="Calibri" panose="020F0502020204030204" pitchFamily="34" charset="0"/>
                        </a:rPr>
                        <a:t>77%</a:t>
                      </a:r>
                    </a:p>
                  </a:txBody>
                  <a:tcPr marL="9525" marR="9525" marT="9525" marB="0" anchor="ctr"/>
                </a:tc>
                <a:tc>
                  <a:txBody>
                    <a:bodyPr/>
                    <a:lstStyle/>
                    <a:p>
                      <a:pPr algn="ctr" fontAlgn="b"/>
                      <a:r>
                        <a:rPr lang="en-US" sz="1600" b="0" i="0" u="none" strike="noStrike" dirty="0">
                          <a:effectLst/>
                          <a:latin typeface="Calibri" panose="020F0502020204030204" pitchFamily="34" charset="0"/>
                        </a:rPr>
                        <a:t>3.77 (53)</a:t>
                      </a:r>
                    </a:p>
                  </a:txBody>
                  <a:tcPr marL="9525" marR="9525" marT="9525" marB="0" anchor="ctr"/>
                </a:tc>
                <a:tc>
                  <a:txBody>
                    <a:bodyPr/>
                    <a:lstStyle/>
                    <a:p>
                      <a:pPr algn="ctr" fontAlgn="b"/>
                      <a:r>
                        <a:rPr lang="en-US" sz="1600" b="0" i="0" u="none" strike="noStrike">
                          <a:effectLst/>
                          <a:latin typeface="Calibri" panose="020F0502020204030204" pitchFamily="34" charset="0"/>
                        </a:rPr>
                        <a:t>4.00</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10002"/>
                  </a:ext>
                </a:extLst>
              </a:tr>
              <a:tr h="511998">
                <a:tc>
                  <a:txBody>
                    <a:bodyPr/>
                    <a:lstStyle/>
                    <a:p>
                      <a:pPr algn="l" fontAlgn="b"/>
                      <a:r>
                        <a:rPr lang="en-US" sz="1600" b="0" i="0" u="none" strike="noStrike">
                          <a:effectLst/>
                          <a:latin typeface="Calibri" panose="020F0502020204030204" pitchFamily="34" charset="0"/>
                        </a:rPr>
                        <a:t>When my child has a problem at school, he/she knows how to get help.</a:t>
                      </a:r>
                    </a:p>
                  </a:txBody>
                  <a:tcPr marL="9525" marR="9525" marT="9525" marB="0" anchor="ctr"/>
                </a:tc>
                <a:tc>
                  <a:txBody>
                    <a:bodyPr/>
                    <a:lstStyle/>
                    <a:p>
                      <a:pPr algn="ctr" fontAlgn="b"/>
                      <a:r>
                        <a:rPr lang="en-US" sz="1600" b="0" i="0" u="none" strike="noStrike">
                          <a:effectLst/>
                          <a:latin typeface="Calibri" panose="020F0502020204030204" pitchFamily="34" charset="0"/>
                        </a:rPr>
                        <a:t>78%</a:t>
                      </a:r>
                    </a:p>
                  </a:txBody>
                  <a:tcPr marL="9525" marR="9525" marT="9525" marB="0" anchor="ctr"/>
                </a:tc>
                <a:tc>
                  <a:txBody>
                    <a:bodyPr/>
                    <a:lstStyle/>
                    <a:p>
                      <a:pPr algn="ctr" fontAlgn="b"/>
                      <a:r>
                        <a:rPr lang="en-US" sz="1600" b="0" i="0" u="none" strike="noStrike" dirty="0">
                          <a:effectLst/>
                          <a:latin typeface="Calibri" panose="020F0502020204030204" pitchFamily="34" charset="0"/>
                        </a:rPr>
                        <a:t>3.83 (64)</a:t>
                      </a:r>
                    </a:p>
                  </a:txBody>
                  <a:tcPr marL="9525" marR="9525" marT="9525" marB="0" anchor="ctr"/>
                </a:tc>
                <a:tc>
                  <a:txBody>
                    <a:bodyPr/>
                    <a:lstStyle/>
                    <a:p>
                      <a:pPr algn="ctr" fontAlgn="b"/>
                      <a:r>
                        <a:rPr lang="en-US" sz="1600" b="0" i="0" u="none" strike="noStrike" dirty="0">
                          <a:effectLst/>
                          <a:latin typeface="Calibri" panose="020F0502020204030204" pitchFamily="34" charset="0"/>
                        </a:rPr>
                        <a:t>4.05</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-0.23</a:t>
                      </a:r>
                    </a:p>
                  </a:txBody>
                  <a:tcPr marL="9525" marR="9525" marT="9525" marB="0" anchor="ctr"/>
                </a:tc>
                <a:extLst>
                  <a:ext uri="{0D108BD9-81ED-4DB2-BD59-A6C34878D82A}">
                    <a16:rowId xmlns:a16="http://schemas.microsoft.com/office/drawing/2014/main" val="10003"/>
                  </a:ext>
                </a:extLst>
              </a:tr>
              <a:tr h="448829">
                <a:tc>
                  <a:txBody>
                    <a:bodyPr/>
                    <a:lstStyle/>
                    <a:p>
                      <a:pPr algn="l" fontAlgn="b"/>
                      <a:r>
                        <a:rPr lang="en-US" sz="1600" b="0" i="0" u="none" strike="noStrike">
                          <a:effectLst/>
                          <a:latin typeface="Calibri" panose="020F0502020204030204" pitchFamily="34" charset="0"/>
                        </a:rPr>
                        <a:t>The school has a culture of high expectations.</a:t>
                      </a:r>
                    </a:p>
                  </a:txBody>
                  <a:tcPr marL="9525" marR="9525" marT="9525" marB="0" anchor="ctr"/>
                </a:tc>
                <a:tc>
                  <a:txBody>
                    <a:bodyPr/>
                    <a:lstStyle/>
                    <a:p>
                      <a:pPr algn="ctr" fontAlgn="b"/>
                      <a:r>
                        <a:rPr lang="en-US" sz="1600" b="0" i="0" u="none" strike="noStrike">
                          <a:effectLst/>
                          <a:latin typeface="Calibri" panose="020F0502020204030204" pitchFamily="34" charset="0"/>
                        </a:rPr>
                        <a:t>81%</a:t>
                      </a:r>
                    </a:p>
                  </a:txBody>
                  <a:tcPr marL="9525" marR="9525" marT="9525" marB="0" anchor="ctr"/>
                </a:tc>
                <a:tc>
                  <a:txBody>
                    <a:bodyPr/>
                    <a:lstStyle/>
                    <a:p>
                      <a:pPr algn="ctr" fontAlgn="b"/>
                      <a:r>
                        <a:rPr lang="en-US" sz="1600" b="0" i="0" u="none" strike="noStrike">
                          <a:effectLst/>
                          <a:latin typeface="Calibri" panose="020F0502020204030204" pitchFamily="34" charset="0"/>
                        </a:rPr>
                        <a:t>3.90 (62)</a:t>
                      </a:r>
                    </a:p>
                  </a:txBody>
                  <a:tcPr marL="9525" marR="9525" marT="9525" marB="0" anchor="ctr"/>
                </a:tc>
                <a:tc>
                  <a:txBody>
                    <a:bodyPr/>
                    <a:lstStyle/>
                    <a:p>
                      <a:pPr algn="ctr" fontAlgn="b"/>
                      <a:r>
                        <a:rPr lang="en-US" sz="1600" b="0" i="0" u="none" strike="noStrike" dirty="0">
                          <a:effectLst/>
                          <a:latin typeface="Calibri" panose="020F0502020204030204" pitchFamily="34" charset="0"/>
                        </a:rPr>
                        <a:t>4.14</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-0.24</a:t>
                      </a:r>
                    </a:p>
                  </a:txBody>
                  <a:tcPr marL="9525" marR="9525" marT="9525" marB="0" anchor="ctr"/>
                </a:tc>
                <a:extLst>
                  <a:ext uri="{0D108BD9-81ED-4DB2-BD59-A6C34878D82A}">
                    <a16:rowId xmlns:a16="http://schemas.microsoft.com/office/drawing/2014/main" val="10004"/>
                  </a:ext>
                </a:extLst>
              </a:tr>
              <a:tr h="511998">
                <a:tc>
                  <a:txBody>
                    <a:bodyPr/>
                    <a:lstStyle/>
                    <a:p>
                      <a:pPr algn="l" fontAlgn="b"/>
                      <a:r>
                        <a:rPr lang="en-US" sz="1600" b="0" i="0" u="none" strike="noStrike" dirty="0">
                          <a:effectLst/>
                          <a:latin typeface="Calibri" panose="020F0502020204030204" pitchFamily="34" charset="0"/>
                        </a:rPr>
                        <a:t>My school provides appropriate opportunities for parental involvement.</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a:effectLst/>
                          <a:latin typeface="Calibri" panose="020F0502020204030204" pitchFamily="34" charset="0"/>
                        </a:rPr>
                        <a:t>4.11 (66)</a:t>
                      </a:r>
                    </a:p>
                  </a:txBody>
                  <a:tcPr marL="9525" marR="9525" marT="9525" marB="0" anchor="ctr"/>
                </a:tc>
                <a:tc>
                  <a:txBody>
                    <a:bodyPr/>
                    <a:lstStyle/>
                    <a:p>
                      <a:pPr algn="ctr" fontAlgn="b"/>
                      <a:r>
                        <a:rPr lang="en-US" sz="1600" b="0" i="0" u="none" strike="noStrike" dirty="0">
                          <a:effectLst/>
                          <a:latin typeface="Calibri" panose="020F0502020204030204" pitchFamily="34" charset="0"/>
                        </a:rPr>
                        <a:t>4.37</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-0.27</a:t>
                      </a:r>
                    </a:p>
                  </a:txBody>
                  <a:tcPr marL="9525" marR="9525" marT="9525" marB="0" anchor="ctr"/>
                </a:tc>
                <a:extLst>
                  <a:ext uri="{0D108BD9-81ED-4DB2-BD59-A6C34878D82A}">
                    <a16:rowId xmlns:a16="http://schemas.microsoft.com/office/drawing/2014/main" val="10005"/>
                  </a:ext>
                </a:extLst>
              </a:tr>
              <a:tr h="448829">
                <a:tc>
                  <a:txBody>
                    <a:bodyPr/>
                    <a:lstStyle/>
                    <a:p>
                      <a:pPr algn="l" fontAlgn="b"/>
                      <a:r>
                        <a:rPr lang="en-US" sz="1600" b="0" i="0" u="none" strike="noStrike">
                          <a:effectLst/>
                          <a:latin typeface="Calibri" panose="020F0502020204030204" pitchFamily="34" charset="0"/>
                        </a:rPr>
                        <a:t>My child feels safe at school.</a:t>
                      </a:r>
                    </a:p>
                  </a:txBody>
                  <a:tcPr marL="9525" marR="9525" marT="9525" marB="0" anchor="ctr"/>
                </a:tc>
                <a:tc>
                  <a:txBody>
                    <a:bodyPr/>
                    <a:lstStyle/>
                    <a:p>
                      <a:pPr algn="ctr" fontAlgn="b"/>
                      <a:r>
                        <a:rPr lang="en-US" sz="1600" b="0" i="0" u="none" strike="noStrike">
                          <a:effectLst/>
                          <a:latin typeface="Calibri" panose="020F0502020204030204" pitchFamily="34" charset="0"/>
                        </a:rPr>
                        <a:t>89%</a:t>
                      </a:r>
                    </a:p>
                  </a:txBody>
                  <a:tcPr marL="9525" marR="9525" marT="9525" marB="0" anchor="ctr"/>
                </a:tc>
                <a:tc>
                  <a:txBody>
                    <a:bodyPr/>
                    <a:lstStyle/>
                    <a:p>
                      <a:pPr algn="ctr" fontAlgn="b"/>
                      <a:r>
                        <a:rPr lang="en-US" sz="1600" b="0" i="0" u="none" strike="noStrike">
                          <a:effectLst/>
                          <a:latin typeface="Calibri" panose="020F0502020204030204" pitchFamily="34" charset="0"/>
                        </a:rPr>
                        <a:t>4.15 (68)</a:t>
                      </a:r>
                    </a:p>
                  </a:txBody>
                  <a:tcPr marL="9525" marR="9525" marT="9525" marB="0" anchor="ctr"/>
                </a:tc>
                <a:tc>
                  <a:txBody>
                    <a:bodyPr/>
                    <a:lstStyle/>
                    <a:p>
                      <a:pPr algn="ctr" fontAlgn="b"/>
                      <a:r>
                        <a:rPr lang="en-US" sz="1600" b="0" i="0" u="none" strike="noStrike">
                          <a:effectLst/>
                          <a:latin typeface="Calibri" panose="020F0502020204030204" pitchFamily="34" charset="0"/>
                        </a:rPr>
                        <a:t>4.43</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-0.28</a:t>
                      </a:r>
                    </a:p>
                  </a:txBody>
                  <a:tcPr marL="9525" marR="9525" marT="9525" marB="0" anchor="ctr"/>
                </a:tc>
                <a:extLst>
                  <a:ext uri="{0D108BD9-81ED-4DB2-BD59-A6C34878D82A}">
                    <a16:rowId xmlns:a16="http://schemas.microsoft.com/office/drawing/2014/main" val="10006"/>
                  </a:ext>
                </a:extLst>
              </a:tr>
              <a:tr h="448829">
                <a:tc>
                  <a:txBody>
                    <a:bodyPr/>
                    <a:lstStyle/>
                    <a:p>
                      <a:pPr algn="l" fontAlgn="b"/>
                      <a:r>
                        <a:rPr lang="en-US" sz="1600" b="0" i="0" u="none" strike="noStrike">
                          <a:effectLst/>
                          <a:latin typeface="Calibri" panose="020F0502020204030204" pitchFamily="34" charset="0"/>
                        </a:rPr>
                        <a:t>The District employs high-quality teachers.</a:t>
                      </a:r>
                    </a:p>
                  </a:txBody>
                  <a:tcPr marL="9525" marR="9525" marT="9525" marB="0" anchor="ctr"/>
                </a:tc>
                <a:tc>
                  <a:txBody>
                    <a:bodyPr/>
                    <a:lstStyle/>
                    <a:p>
                      <a:pPr algn="ctr" fontAlgn="b"/>
                      <a:r>
                        <a:rPr lang="en-US" sz="1600" b="0" i="0" u="none" strike="noStrike">
                          <a:effectLst/>
                          <a:latin typeface="Calibri" panose="020F0502020204030204" pitchFamily="34" charset="0"/>
                        </a:rPr>
                        <a:t>89%</a:t>
                      </a:r>
                    </a:p>
                  </a:txBody>
                  <a:tcPr marL="9525" marR="9525" marT="9525" marB="0" anchor="ctr"/>
                </a:tc>
                <a:tc>
                  <a:txBody>
                    <a:bodyPr/>
                    <a:lstStyle/>
                    <a:p>
                      <a:pPr algn="ctr" fontAlgn="b"/>
                      <a:r>
                        <a:rPr lang="en-US" sz="1600" b="0" i="0" u="none" strike="noStrike">
                          <a:effectLst/>
                          <a:latin typeface="Calibri" panose="020F0502020204030204" pitchFamily="34" charset="0"/>
                        </a:rPr>
                        <a:t>4.20 (65)</a:t>
                      </a:r>
                    </a:p>
                  </a:txBody>
                  <a:tcPr marL="9525" marR="9525" marT="9525" marB="0" anchor="ctr"/>
                </a:tc>
                <a:tc>
                  <a:txBody>
                    <a:bodyPr/>
                    <a:lstStyle/>
                    <a:p>
                      <a:pPr algn="ctr" fontAlgn="b"/>
                      <a:r>
                        <a:rPr lang="en-US" sz="1600" b="0" i="0" u="none" strike="noStrike">
                          <a:effectLst/>
                          <a:latin typeface="Calibri" panose="020F0502020204030204" pitchFamily="34" charset="0"/>
                        </a:rPr>
                        <a:t>4.49</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-0.29</a:t>
                      </a:r>
                    </a:p>
                  </a:txBody>
                  <a:tcPr marL="9525" marR="9525" marT="9525" marB="0" anchor="ctr"/>
                </a:tc>
                <a:extLst>
                  <a:ext uri="{0D108BD9-81ED-4DB2-BD59-A6C34878D82A}">
                    <a16:rowId xmlns:a16="http://schemas.microsoft.com/office/drawing/2014/main" val="10007"/>
                  </a:ext>
                </a:extLst>
              </a:tr>
              <a:tr h="448829">
                <a:tc>
                  <a:txBody>
                    <a:bodyPr/>
                    <a:lstStyle/>
                    <a:p>
                      <a:pPr algn="l" fontAlgn="b"/>
                      <a:r>
                        <a:rPr lang="en-US" sz="1600" b="0" i="0" u="none" strike="noStrike">
                          <a:effectLst/>
                          <a:latin typeface="Calibri" panose="020F0502020204030204" pitchFamily="34" charset="0"/>
                        </a:rPr>
                        <a:t>I am comfortable contacting the principal.</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a:effectLst/>
                          <a:latin typeface="Calibri" panose="020F0502020204030204" pitchFamily="34" charset="0"/>
                        </a:rPr>
                        <a:t>3.86 (65)</a:t>
                      </a:r>
                    </a:p>
                  </a:txBody>
                  <a:tcPr marL="9525" marR="9525" marT="9525" marB="0" anchor="ctr"/>
                </a:tc>
                <a:tc>
                  <a:txBody>
                    <a:bodyPr/>
                    <a:lstStyle/>
                    <a:p>
                      <a:pPr algn="ctr" fontAlgn="b"/>
                      <a:r>
                        <a:rPr lang="en-US" sz="1600" b="0" i="0" u="none" strike="noStrike">
                          <a:effectLst/>
                          <a:latin typeface="Calibri" panose="020F0502020204030204" pitchFamily="34" charset="0"/>
                        </a:rPr>
                        <a:t>4.21</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-0.34</a:t>
                      </a:r>
                    </a:p>
                  </a:txBody>
                  <a:tcPr marL="9525" marR="9525" marT="9525" marB="0" anchor="ctr"/>
                </a:tc>
                <a:extLst>
                  <a:ext uri="{0D108BD9-81ED-4DB2-BD59-A6C34878D82A}">
                    <a16:rowId xmlns:a16="http://schemas.microsoft.com/office/drawing/2014/main" val="3247224180"/>
                  </a:ext>
                </a:extLst>
              </a:tr>
              <a:tr h="448829">
                <a:tc>
                  <a:txBody>
                    <a:bodyPr/>
                    <a:lstStyle/>
                    <a:p>
                      <a:pPr algn="l" fontAlgn="b"/>
                      <a:r>
                        <a:rPr lang="en-US" sz="1600" b="0" i="0" u="none" strike="noStrike">
                          <a:effectLst/>
                          <a:latin typeface="Calibri" panose="020F0502020204030204" pitchFamily="34" charset="0"/>
                        </a:rPr>
                        <a:t>There is a healthy culture at our school.</a:t>
                      </a:r>
                    </a:p>
                  </a:txBody>
                  <a:tcPr marL="9525" marR="9525" marT="9525" marB="0" anchor="ctr"/>
                </a:tc>
                <a:tc>
                  <a:txBody>
                    <a:bodyPr/>
                    <a:lstStyle/>
                    <a:p>
                      <a:pPr algn="ctr" fontAlgn="b"/>
                      <a:r>
                        <a:rPr lang="en-US" sz="1600" b="0" i="0" u="none" strike="noStrike">
                          <a:effectLst/>
                          <a:latin typeface="Calibri" panose="020F0502020204030204" pitchFamily="34" charset="0"/>
                        </a:rPr>
                        <a:t>84%</a:t>
                      </a:r>
                    </a:p>
                  </a:txBody>
                  <a:tcPr marL="9525" marR="9525" marT="9525" marB="0" anchor="ctr"/>
                </a:tc>
                <a:tc>
                  <a:txBody>
                    <a:bodyPr/>
                    <a:lstStyle/>
                    <a:p>
                      <a:pPr algn="ctr" fontAlgn="b"/>
                      <a:r>
                        <a:rPr lang="en-US" sz="1600" b="0" i="0" u="none" strike="noStrike">
                          <a:effectLst/>
                          <a:latin typeface="Calibri" panose="020F0502020204030204" pitchFamily="34" charset="0"/>
                        </a:rPr>
                        <a:t>3.98 (63)</a:t>
                      </a:r>
                    </a:p>
                  </a:txBody>
                  <a:tcPr marL="9525" marR="9525" marT="9525" marB="0" anchor="ctr"/>
                </a:tc>
                <a:tc>
                  <a:txBody>
                    <a:bodyPr/>
                    <a:lstStyle/>
                    <a:p>
                      <a:pPr algn="ctr" fontAlgn="b"/>
                      <a:r>
                        <a:rPr lang="en-US" sz="1600" b="0" i="0" u="none" strike="noStrike">
                          <a:effectLst/>
                          <a:latin typeface="Calibri" panose="020F0502020204030204" pitchFamily="34" charset="0"/>
                        </a:rPr>
                        <a:t>4.35</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-0.37</a:t>
                      </a:r>
                    </a:p>
                  </a:txBody>
                  <a:tcPr marL="9525" marR="9525" marT="9525" marB="0" anchor="ctr"/>
                </a:tc>
                <a:extLst>
                  <a:ext uri="{0D108BD9-81ED-4DB2-BD59-A6C34878D82A}">
                    <a16:rowId xmlns:a16="http://schemas.microsoft.com/office/drawing/2014/main" val="3497471824"/>
                  </a:ext>
                </a:extLst>
              </a:tr>
              <a:tr h="448829">
                <a:tc>
                  <a:txBody>
                    <a:bodyPr/>
                    <a:lstStyle/>
                    <a:p>
                      <a:pPr algn="l" fontAlgn="b"/>
                      <a:r>
                        <a:rPr lang="en-US" sz="1600" b="0" i="0" u="none" strike="noStrike">
                          <a:effectLst/>
                          <a:latin typeface="Calibri" panose="020F0502020204030204" pitchFamily="34" charset="0"/>
                        </a:rPr>
                        <a:t>School facilities are clean and well-kept. </a:t>
                      </a:r>
                    </a:p>
                  </a:txBody>
                  <a:tcPr marL="9525" marR="9525" marT="9525" marB="0" anchor="ctr"/>
                </a:tc>
                <a:tc>
                  <a:txBody>
                    <a:bodyPr/>
                    <a:lstStyle/>
                    <a:p>
                      <a:pPr algn="ctr" fontAlgn="b"/>
                      <a:r>
                        <a:rPr lang="en-US" sz="1600" b="0" i="0" u="none" strike="noStrike">
                          <a:effectLst/>
                          <a:latin typeface="Calibri" panose="020F0502020204030204" pitchFamily="34" charset="0"/>
                        </a:rPr>
                        <a:t>89%</a:t>
                      </a:r>
                    </a:p>
                  </a:txBody>
                  <a:tcPr marL="9525" marR="9525" marT="9525" marB="0" anchor="ctr"/>
                </a:tc>
                <a:tc>
                  <a:txBody>
                    <a:bodyPr/>
                    <a:lstStyle/>
                    <a:p>
                      <a:pPr algn="ctr" fontAlgn="b"/>
                      <a:r>
                        <a:rPr lang="en-US" sz="1600" b="0" i="0" u="none" strike="noStrike">
                          <a:effectLst/>
                          <a:latin typeface="Calibri" panose="020F0502020204030204" pitchFamily="34" charset="0"/>
                        </a:rPr>
                        <a:t>4.10 (67)</a:t>
                      </a:r>
                    </a:p>
                  </a:txBody>
                  <a:tcPr marL="9525" marR="9525" marT="9525" marB="0" anchor="ctr"/>
                </a:tc>
                <a:tc>
                  <a:txBody>
                    <a:bodyPr/>
                    <a:lstStyle/>
                    <a:p>
                      <a:pPr algn="ctr" fontAlgn="b"/>
                      <a:r>
                        <a:rPr lang="en-US" sz="1600" b="0" i="0" u="none" strike="noStrike">
                          <a:effectLst/>
                          <a:latin typeface="Calibri" panose="020F0502020204030204" pitchFamily="34" charset="0"/>
                        </a:rPr>
                        <a:t>4.50</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-0.39</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1071571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Primary School </a:t>
            </a:r>
            <a:r>
              <a:rPr lang="en-US" sz="3600" dirty="0"/>
              <a:t>(Slide 3/3)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39008601"/>
              </p:ext>
            </p:extLst>
          </p:nvPr>
        </p:nvGraphicFramePr>
        <p:xfrm>
          <a:off x="-4" y="1295404"/>
          <a:ext cx="9144003" cy="5562595"/>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27029">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398441">
                <a:tc>
                  <a:txBody>
                    <a:bodyPr/>
                    <a:lstStyle/>
                    <a:p>
                      <a:pPr algn="l" fontAlgn="b"/>
                      <a:r>
                        <a:rPr lang="en-US" sz="1600" b="0" i="0" u="none" strike="noStrike" dirty="0">
                          <a:effectLst/>
                          <a:latin typeface="Calibri" panose="020F0502020204030204" pitchFamily="34" charset="0"/>
                        </a:rPr>
                        <a:t>I would recommend my child's school to a friend.</a:t>
                      </a:r>
                    </a:p>
                  </a:txBody>
                  <a:tcPr marL="9525" marR="9525" marT="9525" marB="0" anchor="ctr"/>
                </a:tc>
                <a:tc>
                  <a:txBody>
                    <a:bodyPr/>
                    <a:lstStyle/>
                    <a:p>
                      <a:pPr algn="ctr" fontAlgn="b"/>
                      <a:r>
                        <a:rPr lang="en-US" sz="1600" b="0" i="0" u="none" strike="noStrike" dirty="0">
                          <a:effectLst/>
                          <a:latin typeface="Calibri" panose="020F0502020204030204" pitchFamily="34" charset="0"/>
                        </a:rPr>
                        <a:t>84%</a:t>
                      </a:r>
                    </a:p>
                  </a:txBody>
                  <a:tcPr marL="9525" marR="9525" marT="9525" marB="0" anchor="ctr"/>
                </a:tc>
                <a:tc>
                  <a:txBody>
                    <a:bodyPr/>
                    <a:lstStyle/>
                    <a:p>
                      <a:pPr algn="ctr" fontAlgn="b"/>
                      <a:r>
                        <a:rPr lang="en-US" sz="1600" b="0" i="0" u="none" strike="noStrike">
                          <a:effectLst/>
                          <a:latin typeface="Calibri" panose="020F0502020204030204" pitchFamily="34" charset="0"/>
                        </a:rPr>
                        <a:t>4.06 (63)</a:t>
                      </a:r>
                    </a:p>
                  </a:txBody>
                  <a:tcPr marL="9525" marR="9525" marT="9525" marB="0" anchor="ctr"/>
                </a:tc>
                <a:tc>
                  <a:txBody>
                    <a:bodyPr/>
                    <a:lstStyle/>
                    <a:p>
                      <a:pPr algn="ctr" fontAlgn="b"/>
                      <a:r>
                        <a:rPr lang="en-US" sz="1600" b="0" i="0" u="none" strike="noStrike">
                          <a:effectLst/>
                          <a:latin typeface="Calibri" panose="020F0502020204030204" pitchFamily="34" charset="0"/>
                        </a:rPr>
                        <a:t>4.45</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-0.39</a:t>
                      </a:r>
                    </a:p>
                  </a:txBody>
                  <a:tcPr marL="9525" marR="9525" marT="9525" marB="0" anchor="ctr"/>
                </a:tc>
                <a:extLst>
                  <a:ext uri="{0D108BD9-81ED-4DB2-BD59-A6C34878D82A}">
                    <a16:rowId xmlns:a16="http://schemas.microsoft.com/office/drawing/2014/main" val="10001"/>
                  </a:ext>
                </a:extLst>
              </a:tr>
              <a:tr h="499663">
                <a:tc>
                  <a:txBody>
                    <a:bodyPr/>
                    <a:lstStyle/>
                    <a:p>
                      <a:pPr algn="l" fontAlgn="b"/>
                      <a:r>
                        <a:rPr lang="en-US" sz="1600" b="0" i="0" u="none" strike="noStrike">
                          <a:effectLst/>
                          <a:latin typeface="Calibri" panose="020F0502020204030204" pitchFamily="34" charset="0"/>
                        </a:rPr>
                        <a:t>I am satisfied with the communication that comes from the school.</a:t>
                      </a:r>
                    </a:p>
                  </a:txBody>
                  <a:tcPr marL="9525" marR="9525" marT="9525" marB="0" anchor="ctr"/>
                </a:tc>
                <a:tc>
                  <a:txBody>
                    <a:bodyPr/>
                    <a:lstStyle/>
                    <a:p>
                      <a:pPr algn="ctr" fontAlgn="b"/>
                      <a:r>
                        <a:rPr lang="en-US" sz="1600" b="0" i="0" u="none" strike="noStrike" dirty="0">
                          <a:effectLst/>
                          <a:latin typeface="Calibri" panose="020F0502020204030204" pitchFamily="34" charset="0"/>
                        </a:rPr>
                        <a:t>76%</a:t>
                      </a:r>
                    </a:p>
                  </a:txBody>
                  <a:tcPr marL="9525" marR="9525" marT="9525" marB="0" anchor="ctr"/>
                </a:tc>
                <a:tc>
                  <a:txBody>
                    <a:bodyPr/>
                    <a:lstStyle/>
                    <a:p>
                      <a:pPr algn="ctr" fontAlgn="b"/>
                      <a:r>
                        <a:rPr lang="en-US" sz="1600" b="0" i="0" u="none" strike="noStrike" dirty="0">
                          <a:effectLst/>
                          <a:latin typeface="Calibri" panose="020F0502020204030204" pitchFamily="34" charset="0"/>
                        </a:rPr>
                        <a:t>3.79 (68)</a:t>
                      </a:r>
                    </a:p>
                  </a:txBody>
                  <a:tcPr marL="9525" marR="9525" marT="9525" marB="0" anchor="ctr"/>
                </a:tc>
                <a:tc>
                  <a:txBody>
                    <a:bodyPr/>
                    <a:lstStyle/>
                    <a:p>
                      <a:pPr algn="ctr" fontAlgn="b"/>
                      <a:r>
                        <a:rPr lang="en-US" sz="1600" b="0" i="0" u="none" strike="noStrike">
                          <a:effectLst/>
                          <a:latin typeface="Calibri" panose="020F0502020204030204" pitchFamily="34" charset="0"/>
                        </a:rPr>
                        <a:t>4.19</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-0.40</a:t>
                      </a:r>
                    </a:p>
                  </a:txBody>
                  <a:tcPr marL="9525" marR="9525" marT="9525" marB="0" anchor="ctr"/>
                </a:tc>
                <a:extLst>
                  <a:ext uri="{0D108BD9-81ED-4DB2-BD59-A6C34878D82A}">
                    <a16:rowId xmlns:a16="http://schemas.microsoft.com/office/drawing/2014/main" val="10002"/>
                  </a:ext>
                </a:extLst>
              </a:tr>
              <a:tr h="398441">
                <a:tc>
                  <a:txBody>
                    <a:bodyPr/>
                    <a:lstStyle/>
                    <a:p>
                      <a:pPr algn="l" fontAlgn="b"/>
                      <a:r>
                        <a:rPr lang="en-US" sz="1600" b="0" i="0" u="none" strike="noStrike">
                          <a:effectLst/>
                          <a:latin typeface="Calibri" panose="020F0502020204030204" pitchFamily="34" charset="0"/>
                        </a:rPr>
                        <a:t>School staff treat everyone with dignity and respect.  </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dirty="0">
                          <a:effectLst/>
                          <a:latin typeface="Calibri" panose="020F0502020204030204" pitchFamily="34" charset="0"/>
                        </a:rPr>
                        <a:t>4.05 (63)</a:t>
                      </a:r>
                    </a:p>
                  </a:txBody>
                  <a:tcPr marL="9525" marR="9525" marT="9525" marB="0" anchor="ctr"/>
                </a:tc>
                <a:tc>
                  <a:txBody>
                    <a:bodyPr/>
                    <a:lstStyle/>
                    <a:p>
                      <a:pPr algn="ctr" fontAlgn="b"/>
                      <a:r>
                        <a:rPr lang="en-US" sz="1600" b="0" i="0" u="none" strike="noStrike">
                          <a:effectLst/>
                          <a:latin typeface="Calibri" panose="020F0502020204030204" pitchFamily="34" charset="0"/>
                        </a:rPr>
                        <a:t>4.45</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-0.40</a:t>
                      </a:r>
                    </a:p>
                  </a:txBody>
                  <a:tcPr marL="9525" marR="9525" marT="9525" marB="0" anchor="ctr"/>
                </a:tc>
                <a:extLst>
                  <a:ext uri="{0D108BD9-81ED-4DB2-BD59-A6C34878D82A}">
                    <a16:rowId xmlns:a16="http://schemas.microsoft.com/office/drawing/2014/main" val="10003"/>
                  </a:ext>
                </a:extLst>
              </a:tr>
              <a:tr h="499663">
                <a:tc>
                  <a:txBody>
                    <a:bodyPr/>
                    <a:lstStyle/>
                    <a:p>
                      <a:pPr algn="l" fontAlgn="b"/>
                      <a:r>
                        <a:rPr lang="en-US" sz="1600" b="0" i="0" u="none" strike="noStrike" dirty="0">
                          <a:effectLst/>
                          <a:latin typeface="Calibri" panose="020F0502020204030204" pitchFamily="34" charset="0"/>
                        </a:rPr>
                        <a:t>I feel my opinions are taken into consideration when it comes to school policy decisions.</a:t>
                      </a:r>
                    </a:p>
                  </a:txBody>
                  <a:tcPr marL="9525" marR="9525" marT="9525" marB="0" anchor="ctr"/>
                </a:tc>
                <a:tc>
                  <a:txBody>
                    <a:bodyPr/>
                    <a:lstStyle/>
                    <a:p>
                      <a:pPr algn="ctr" fontAlgn="b"/>
                      <a:r>
                        <a:rPr lang="en-US" sz="1600" b="0" i="0" u="none" strike="noStrike">
                          <a:effectLst/>
                          <a:latin typeface="Calibri" panose="020F0502020204030204" pitchFamily="34" charset="0"/>
                        </a:rPr>
                        <a:t>69%</a:t>
                      </a:r>
                    </a:p>
                  </a:txBody>
                  <a:tcPr marL="9525" marR="9525" marT="9525" marB="0" anchor="ctr"/>
                </a:tc>
                <a:tc>
                  <a:txBody>
                    <a:bodyPr/>
                    <a:lstStyle/>
                    <a:p>
                      <a:pPr algn="ctr" fontAlgn="b"/>
                      <a:r>
                        <a:rPr lang="en-US" sz="1600" b="0" i="0" u="none" strike="noStrike">
                          <a:effectLst/>
                          <a:latin typeface="Calibri" panose="020F0502020204030204" pitchFamily="34" charset="0"/>
                        </a:rPr>
                        <a:t>3.47 (45)</a:t>
                      </a:r>
                    </a:p>
                  </a:txBody>
                  <a:tcPr marL="9525" marR="9525" marT="9525" marB="0" anchor="ctr"/>
                </a:tc>
                <a:tc>
                  <a:txBody>
                    <a:bodyPr/>
                    <a:lstStyle/>
                    <a:p>
                      <a:pPr algn="ctr" fontAlgn="b"/>
                      <a:r>
                        <a:rPr lang="en-US" sz="1600" b="0" i="0" u="none" strike="noStrike" dirty="0">
                          <a:effectLst/>
                          <a:latin typeface="Calibri" panose="020F0502020204030204" pitchFamily="34" charset="0"/>
                        </a:rPr>
                        <a:t>3.88</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-0.41</a:t>
                      </a:r>
                    </a:p>
                  </a:txBody>
                  <a:tcPr marL="9525" marR="9525" marT="9525" marB="0" anchor="ctr"/>
                </a:tc>
                <a:extLst>
                  <a:ext uri="{0D108BD9-81ED-4DB2-BD59-A6C34878D82A}">
                    <a16:rowId xmlns:a16="http://schemas.microsoft.com/office/drawing/2014/main" val="10004"/>
                  </a:ext>
                </a:extLst>
              </a:tr>
              <a:tr h="744709">
                <a:tc>
                  <a:txBody>
                    <a:bodyPr/>
                    <a:lstStyle/>
                    <a:p>
                      <a:pPr algn="l" fontAlgn="b"/>
                      <a:r>
                        <a:rPr lang="en-US" sz="1600" b="0" i="0" u="none" strike="noStrike">
                          <a:effectLst/>
                          <a:latin typeface="Calibri" panose="020F0502020204030204" pitchFamily="34" charset="0"/>
                        </a:rPr>
                        <a:t>Even though I may not always agree with decisions, the Principal is doing what it takes to make our school successful.</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a:effectLst/>
                          <a:latin typeface="Calibri" panose="020F0502020204030204" pitchFamily="34" charset="0"/>
                        </a:rPr>
                        <a:t>3.81 (59)</a:t>
                      </a:r>
                    </a:p>
                  </a:txBody>
                  <a:tcPr marL="9525" marR="9525" marT="9525" marB="0" anchor="ctr"/>
                </a:tc>
                <a:tc>
                  <a:txBody>
                    <a:bodyPr/>
                    <a:lstStyle/>
                    <a:p>
                      <a:pPr algn="ctr" fontAlgn="b"/>
                      <a:r>
                        <a:rPr lang="en-US" sz="1600" b="0" i="0" u="none" strike="noStrike" dirty="0">
                          <a:effectLst/>
                          <a:latin typeface="Calibri" panose="020F0502020204030204" pitchFamily="34" charset="0"/>
                        </a:rPr>
                        <a:t>4.23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-0.42</a:t>
                      </a:r>
                    </a:p>
                  </a:txBody>
                  <a:tcPr marL="9525" marR="9525" marT="9525" marB="0" anchor="ctr"/>
                </a:tc>
                <a:extLst>
                  <a:ext uri="{0D108BD9-81ED-4DB2-BD59-A6C34878D82A}">
                    <a16:rowId xmlns:a16="http://schemas.microsoft.com/office/drawing/2014/main" val="10005"/>
                  </a:ext>
                </a:extLst>
              </a:tr>
              <a:tr h="398441">
                <a:tc>
                  <a:txBody>
                    <a:bodyPr/>
                    <a:lstStyle/>
                    <a:p>
                      <a:pPr algn="l" fontAlgn="b"/>
                      <a:r>
                        <a:rPr lang="en-US" sz="1600" b="0" i="0" u="none" strike="noStrike">
                          <a:effectLst/>
                          <a:latin typeface="Calibri" panose="020F0502020204030204" pitchFamily="34" charset="0"/>
                        </a:rPr>
                        <a:t>I feel welcomed at my child's school.</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4.03 (67)</a:t>
                      </a:r>
                    </a:p>
                  </a:txBody>
                  <a:tcPr marL="9525" marR="9525" marT="9525" marB="0" anchor="ctr"/>
                </a:tc>
                <a:tc>
                  <a:txBody>
                    <a:bodyPr/>
                    <a:lstStyle/>
                    <a:p>
                      <a:pPr algn="ctr" fontAlgn="b"/>
                      <a:r>
                        <a:rPr lang="en-US" sz="1600" b="0" i="0" u="none" strike="noStrike" dirty="0">
                          <a:effectLst/>
                          <a:latin typeface="Calibri" panose="020F0502020204030204" pitchFamily="34" charset="0"/>
                        </a:rPr>
                        <a:t>4.46</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-0.43</a:t>
                      </a:r>
                    </a:p>
                  </a:txBody>
                  <a:tcPr marL="9525" marR="9525" marT="9525" marB="0" anchor="ctr"/>
                </a:tc>
                <a:extLst>
                  <a:ext uri="{0D108BD9-81ED-4DB2-BD59-A6C34878D82A}">
                    <a16:rowId xmlns:a16="http://schemas.microsoft.com/office/drawing/2014/main" val="10006"/>
                  </a:ext>
                </a:extLst>
              </a:tr>
              <a:tr h="398441">
                <a:tc>
                  <a:txBody>
                    <a:bodyPr/>
                    <a:lstStyle/>
                    <a:p>
                      <a:pPr algn="l" fontAlgn="b"/>
                      <a:r>
                        <a:rPr lang="en-US" sz="1600" b="0" i="0" u="none" strike="noStrike">
                          <a:effectLst/>
                          <a:latin typeface="Calibri" panose="020F0502020204030204" pitchFamily="34" charset="0"/>
                        </a:rPr>
                        <a:t>I'm proud of our school.</a:t>
                      </a:r>
                    </a:p>
                  </a:txBody>
                  <a:tcPr marL="9525" marR="9525" marT="9525" marB="0" anchor="ctr"/>
                </a:tc>
                <a:tc>
                  <a:txBody>
                    <a:bodyPr/>
                    <a:lstStyle/>
                    <a:p>
                      <a:pPr algn="ctr" fontAlgn="b"/>
                      <a:r>
                        <a:rPr lang="en-US" sz="1600" b="0" i="0" u="none" strike="noStrike">
                          <a:effectLst/>
                          <a:latin typeface="Calibri" panose="020F0502020204030204" pitchFamily="34" charset="0"/>
                        </a:rPr>
                        <a:t>81%</a:t>
                      </a:r>
                    </a:p>
                  </a:txBody>
                  <a:tcPr marL="9525" marR="9525" marT="9525" marB="0" anchor="ctr"/>
                </a:tc>
                <a:tc>
                  <a:txBody>
                    <a:bodyPr/>
                    <a:lstStyle/>
                    <a:p>
                      <a:pPr algn="ctr" fontAlgn="b"/>
                      <a:r>
                        <a:rPr lang="en-US" sz="1600" b="0" i="0" u="none" strike="noStrike">
                          <a:effectLst/>
                          <a:latin typeface="Calibri" panose="020F0502020204030204" pitchFamily="34" charset="0"/>
                        </a:rPr>
                        <a:t>4.00 (65)</a:t>
                      </a:r>
                    </a:p>
                  </a:txBody>
                  <a:tcPr marL="9525" marR="9525" marT="9525" marB="0" anchor="ctr"/>
                </a:tc>
                <a:tc>
                  <a:txBody>
                    <a:bodyPr/>
                    <a:lstStyle/>
                    <a:p>
                      <a:pPr algn="ctr" fontAlgn="b"/>
                      <a:r>
                        <a:rPr lang="en-US" sz="1600" b="0" i="0" u="none" strike="noStrike">
                          <a:effectLst/>
                          <a:latin typeface="Calibri" panose="020F0502020204030204" pitchFamily="34" charset="0"/>
                        </a:rPr>
                        <a:t>4.49</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-0.49</a:t>
                      </a:r>
                    </a:p>
                  </a:txBody>
                  <a:tcPr marL="9525" marR="9525" marT="9525" marB="0" anchor="ctr"/>
                </a:tc>
                <a:extLst>
                  <a:ext uri="{0D108BD9-81ED-4DB2-BD59-A6C34878D82A}">
                    <a16:rowId xmlns:a16="http://schemas.microsoft.com/office/drawing/2014/main" val="10007"/>
                  </a:ext>
                </a:extLst>
              </a:tr>
              <a:tr h="499663">
                <a:tc>
                  <a:txBody>
                    <a:bodyPr/>
                    <a:lstStyle/>
                    <a:p>
                      <a:pPr algn="l" fontAlgn="b"/>
                      <a:r>
                        <a:rPr lang="en-US" sz="1600" b="0" i="0" u="none" strike="noStrike">
                          <a:effectLst/>
                          <a:latin typeface="Calibri" panose="020F0502020204030204" pitchFamily="34" charset="0"/>
                        </a:rPr>
                        <a:t>A climate of openness and trust exists between school administration and parents. </a:t>
                      </a:r>
                    </a:p>
                  </a:txBody>
                  <a:tcPr marL="9525" marR="9525" marT="9525" marB="0" anchor="ctr"/>
                </a:tc>
                <a:tc>
                  <a:txBody>
                    <a:bodyPr/>
                    <a:lstStyle/>
                    <a:p>
                      <a:pPr algn="ctr" fontAlgn="b"/>
                      <a:r>
                        <a:rPr lang="en-US" sz="1600" b="0" i="0" u="none" strike="noStrike">
                          <a:effectLst/>
                          <a:latin typeface="Calibri" panose="020F0502020204030204" pitchFamily="34" charset="0"/>
                        </a:rPr>
                        <a:t>76%</a:t>
                      </a:r>
                    </a:p>
                  </a:txBody>
                  <a:tcPr marL="9525" marR="9525" marT="9525" marB="0" anchor="ctr"/>
                </a:tc>
                <a:tc>
                  <a:txBody>
                    <a:bodyPr/>
                    <a:lstStyle/>
                    <a:p>
                      <a:pPr algn="ctr" fontAlgn="b"/>
                      <a:r>
                        <a:rPr lang="en-US" sz="1600" b="0" i="0" u="none" strike="noStrike">
                          <a:effectLst/>
                          <a:latin typeface="Calibri" panose="020F0502020204030204" pitchFamily="34" charset="0"/>
                        </a:rPr>
                        <a:t>3.79 (63)</a:t>
                      </a:r>
                    </a:p>
                  </a:txBody>
                  <a:tcPr marL="9525" marR="9525" marT="9525" marB="0" anchor="ctr"/>
                </a:tc>
                <a:tc>
                  <a:txBody>
                    <a:bodyPr/>
                    <a:lstStyle/>
                    <a:p>
                      <a:pPr algn="ctr" fontAlgn="b"/>
                      <a:r>
                        <a:rPr lang="en-US" sz="1600" b="0" i="0" u="none" strike="noStrike">
                          <a:effectLst/>
                          <a:latin typeface="Calibri" panose="020F0502020204030204" pitchFamily="34" charset="0"/>
                        </a:rPr>
                        <a:t>4.30</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-0.50</a:t>
                      </a:r>
                    </a:p>
                  </a:txBody>
                  <a:tcPr marL="9525" marR="9525" marT="9525" marB="0" anchor="ctr"/>
                </a:tc>
                <a:extLst>
                  <a:ext uri="{0D108BD9-81ED-4DB2-BD59-A6C34878D82A}">
                    <a16:rowId xmlns:a16="http://schemas.microsoft.com/office/drawing/2014/main" val="3247224180"/>
                  </a:ext>
                </a:extLst>
              </a:tr>
              <a:tr h="398441">
                <a:tc>
                  <a:txBody>
                    <a:bodyPr/>
                    <a:lstStyle/>
                    <a:p>
                      <a:pPr algn="l" fontAlgn="b"/>
                      <a:r>
                        <a:rPr lang="en-US" sz="1600" b="0" i="0" u="none" strike="noStrike">
                          <a:effectLst/>
                          <a:latin typeface="Calibri" panose="020F0502020204030204" pitchFamily="34" charset="0"/>
                        </a:rPr>
                        <a:t>The report card is clear and understandable.</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a:effectLst/>
                          <a:latin typeface="Calibri" panose="020F0502020204030204" pitchFamily="34" charset="0"/>
                        </a:rPr>
                        <a:t>3.92 (65)</a:t>
                      </a:r>
                    </a:p>
                  </a:txBody>
                  <a:tcPr marL="9525" marR="9525" marT="9525" marB="0" anchor="ctr"/>
                </a:tc>
                <a:tc>
                  <a:txBody>
                    <a:bodyPr/>
                    <a:lstStyle/>
                    <a:p>
                      <a:pPr algn="ctr" fontAlgn="b"/>
                      <a:r>
                        <a:rPr lang="en-US" sz="1600" b="0" i="0" u="none" strike="noStrike">
                          <a:effectLst/>
                          <a:latin typeface="Calibri" panose="020F0502020204030204" pitchFamily="34" charset="0"/>
                        </a:rPr>
                        <a:t>N/A</a:t>
                      </a:r>
                    </a:p>
                  </a:txBody>
                  <a:tcPr marL="9525" marR="9525" marT="9525" marB="0" anchor="ctr"/>
                </a:tc>
                <a:tc>
                  <a:txBody>
                    <a:bodyPr/>
                    <a:lstStyle/>
                    <a:p>
                      <a:pPr algn="ctr" fontAlgn="b"/>
                      <a:r>
                        <a:rPr lang="en-US" sz="1600" b="0" i="0" u="none" strike="noStrike" dirty="0">
                          <a:effectLst/>
                          <a:latin typeface="Calibri" panose="020F0502020204030204" pitchFamily="34" charset="0"/>
                        </a:rPr>
                        <a:t>N/A</a:t>
                      </a:r>
                    </a:p>
                  </a:txBody>
                  <a:tcPr marL="9525" marR="9525" marT="9525" marB="0" anchor="ctr"/>
                </a:tc>
                <a:extLst>
                  <a:ext uri="{0D108BD9-81ED-4DB2-BD59-A6C34878D82A}">
                    <a16:rowId xmlns:a16="http://schemas.microsoft.com/office/drawing/2014/main" val="3497471824"/>
                  </a:ext>
                </a:extLst>
              </a:tr>
              <a:tr h="499663">
                <a:tc>
                  <a:txBody>
                    <a:bodyPr/>
                    <a:lstStyle/>
                    <a:p>
                      <a:pPr algn="l" fontAlgn="b"/>
                      <a:r>
                        <a:rPr lang="en-US" sz="1600" b="0" i="0" u="none" strike="noStrike">
                          <a:effectLst/>
                          <a:latin typeface="Calibri" panose="020F0502020204030204" pitchFamily="34" charset="0"/>
                        </a:rPr>
                        <a:t>The front office staff makes me feel welcome and addresses my concerns.</a:t>
                      </a:r>
                    </a:p>
                  </a:txBody>
                  <a:tcPr marL="9525" marR="9525" marT="9525" marB="0" anchor="ctr"/>
                </a:tc>
                <a:tc>
                  <a:txBody>
                    <a:bodyPr/>
                    <a:lstStyle/>
                    <a:p>
                      <a:pPr algn="ctr" fontAlgn="b"/>
                      <a:r>
                        <a:rPr lang="en-US" sz="1600" b="0" i="0" u="none" strike="noStrike">
                          <a:effectLst/>
                          <a:latin typeface="Calibri" panose="020F0502020204030204" pitchFamily="34" charset="0"/>
                        </a:rPr>
                        <a:t>69%</a:t>
                      </a:r>
                    </a:p>
                  </a:txBody>
                  <a:tcPr marL="9525" marR="9525" marT="9525" marB="0" anchor="ctr"/>
                </a:tc>
                <a:tc>
                  <a:txBody>
                    <a:bodyPr/>
                    <a:lstStyle/>
                    <a:p>
                      <a:pPr algn="ctr" fontAlgn="b"/>
                      <a:r>
                        <a:rPr lang="en-US" sz="1600" b="0" i="0" u="none" strike="noStrike">
                          <a:effectLst/>
                          <a:latin typeface="Calibri" panose="020F0502020204030204" pitchFamily="34" charset="0"/>
                        </a:rPr>
                        <a:t>3.58 (64)</a:t>
                      </a:r>
                    </a:p>
                  </a:txBody>
                  <a:tcPr marL="9525" marR="9525" marT="9525" marB="0" anchor="ctr"/>
                </a:tc>
                <a:tc>
                  <a:txBody>
                    <a:bodyPr/>
                    <a:lstStyle/>
                    <a:p>
                      <a:pPr algn="ctr" fontAlgn="b"/>
                      <a:r>
                        <a:rPr lang="en-US" sz="1600" b="0" i="0" u="none" strike="noStrike">
                          <a:effectLst/>
                          <a:latin typeface="Calibri" panose="020F0502020204030204" pitchFamily="34" charset="0"/>
                        </a:rPr>
                        <a:t>N/A</a:t>
                      </a:r>
                    </a:p>
                  </a:txBody>
                  <a:tcPr marL="9525" marR="9525" marT="9525" marB="0" anchor="ctr"/>
                </a:tc>
                <a:tc>
                  <a:txBody>
                    <a:bodyPr/>
                    <a:lstStyle/>
                    <a:p>
                      <a:pPr algn="ctr" fontAlgn="b"/>
                      <a:r>
                        <a:rPr lang="en-US" sz="1600" b="0" i="0" u="none" strike="noStrike" dirty="0">
                          <a:effectLst/>
                          <a:latin typeface="Calibri" panose="020F0502020204030204" pitchFamily="34" charset="0"/>
                        </a:rPr>
                        <a:t>N/A</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4203340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Academic expectations at Woodland Primary School are: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8411818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2610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Survey Summary</a:t>
            </a:r>
          </a:p>
        </p:txBody>
      </p:sp>
      <p:sp>
        <p:nvSpPr>
          <p:cNvPr id="3" name="Content Placeholder 2"/>
          <p:cNvSpPr>
            <a:spLocks noGrp="1"/>
          </p:cNvSpPr>
          <p:nvPr>
            <p:ph idx="1"/>
          </p:nvPr>
        </p:nvSpPr>
        <p:spPr>
          <a:xfrm>
            <a:off x="457200" y="1417638"/>
            <a:ext cx="8229600" cy="5059362"/>
          </a:xfrm>
        </p:spPr>
        <p:txBody>
          <a:bodyPr>
            <a:normAutofit/>
          </a:bodyPr>
          <a:lstStyle/>
          <a:p>
            <a:r>
              <a:rPr lang="en-US" dirty="0"/>
              <a:t>The Parent Survey was conducted in late March – early April of 2018.</a:t>
            </a:r>
          </a:p>
          <a:p>
            <a:r>
              <a:rPr lang="en-US" dirty="0"/>
              <a:t>All parents of students in grades Pre K – 12 were sent an email invitation to take the survey online. Each email contained a unique survey link that could only be used once. </a:t>
            </a:r>
          </a:p>
          <a:p>
            <a:r>
              <a:rPr lang="en-US" dirty="0"/>
              <a:t>Total responses = 373</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The overall use of technology at Woodland Primary School is: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7186717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85658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Yale School </a:t>
            </a:r>
            <a:r>
              <a:rPr lang="en-US" sz="3600" dirty="0"/>
              <a:t>(Slide 1/3)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33153075"/>
              </p:ext>
            </p:extLst>
          </p:nvPr>
        </p:nvGraphicFramePr>
        <p:xfrm>
          <a:off x="-4" y="1295405"/>
          <a:ext cx="9144003" cy="5562593"/>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36727">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424442">
                <a:tc>
                  <a:txBody>
                    <a:bodyPr/>
                    <a:lstStyle/>
                    <a:p>
                      <a:pPr algn="l" fontAlgn="b"/>
                      <a:r>
                        <a:rPr lang="en-US" sz="1600" b="0" i="0" u="none" strike="noStrike" dirty="0">
                          <a:effectLst/>
                          <a:latin typeface="Calibri" panose="020F0502020204030204" pitchFamily="34" charset="0"/>
                        </a:rPr>
                        <a:t>Teachers personalize instruction to meet my child's needs. </a:t>
                      </a:r>
                    </a:p>
                  </a:txBody>
                  <a:tcPr marL="9525" marR="9525" marT="9525" marB="0" anchor="ctr"/>
                </a:tc>
                <a:tc>
                  <a:txBody>
                    <a:bodyPr/>
                    <a:lstStyle/>
                    <a:p>
                      <a:pPr algn="ctr" fontAlgn="b"/>
                      <a:r>
                        <a:rPr lang="en-US" sz="1600" b="0" i="0" u="none" strike="noStrike" dirty="0">
                          <a:effectLst/>
                          <a:latin typeface="Calibri" panose="020F0502020204030204" pitchFamily="34" charset="0"/>
                        </a:rPr>
                        <a:t>100%</a:t>
                      </a:r>
                    </a:p>
                  </a:txBody>
                  <a:tcPr marL="9525" marR="9525" marT="9525" marB="0" anchor="ctr"/>
                </a:tc>
                <a:tc>
                  <a:txBody>
                    <a:bodyPr/>
                    <a:lstStyle/>
                    <a:p>
                      <a:pPr algn="ctr" fontAlgn="b"/>
                      <a:r>
                        <a:rPr lang="en-US" sz="1600" b="0" i="0" u="none" strike="noStrike" dirty="0">
                          <a:effectLst/>
                          <a:latin typeface="Calibri" panose="020F0502020204030204" pitchFamily="34" charset="0"/>
                        </a:rPr>
                        <a:t>4.67 (6)</a:t>
                      </a:r>
                    </a:p>
                  </a:txBody>
                  <a:tcPr marL="9525" marR="9525" marT="9525" marB="0" anchor="ctr"/>
                </a:tc>
                <a:tc>
                  <a:txBody>
                    <a:bodyPr/>
                    <a:lstStyle/>
                    <a:p>
                      <a:pPr algn="ctr" fontAlgn="b"/>
                      <a:r>
                        <a:rPr lang="en-US" sz="1600" b="0" i="0" u="none" strike="noStrike">
                          <a:effectLst/>
                          <a:latin typeface="Calibri" panose="020F0502020204030204" pitchFamily="34" charset="0"/>
                        </a:rPr>
                        <a:t>4.02</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0.64</a:t>
                      </a:r>
                    </a:p>
                  </a:txBody>
                  <a:tcPr marL="9525" marR="9525" marT="9525" marB="0" anchor="ctr"/>
                </a:tc>
                <a:extLst>
                  <a:ext uri="{0D108BD9-81ED-4DB2-BD59-A6C34878D82A}">
                    <a16:rowId xmlns:a16="http://schemas.microsoft.com/office/drawing/2014/main" val="10001"/>
                  </a:ext>
                </a:extLst>
              </a:tr>
              <a:tr h="504683">
                <a:tc>
                  <a:txBody>
                    <a:bodyPr/>
                    <a:lstStyle/>
                    <a:p>
                      <a:pPr algn="l" fontAlgn="b"/>
                      <a:r>
                        <a:rPr lang="en-US" sz="1600" b="0" i="0" u="none" strike="noStrike">
                          <a:effectLst/>
                          <a:latin typeface="Calibri" panose="020F0502020204030204" pitchFamily="34" charset="0"/>
                        </a:rPr>
                        <a:t>Parent/teacher conferences provide productive communication.</a:t>
                      </a:r>
                    </a:p>
                  </a:txBody>
                  <a:tcPr marL="9525" marR="9525" marT="9525" marB="0" anchor="ctr"/>
                </a:tc>
                <a:tc>
                  <a:txBody>
                    <a:bodyPr/>
                    <a:lstStyle/>
                    <a:p>
                      <a:pPr algn="ctr" fontAlgn="b"/>
                      <a:r>
                        <a:rPr lang="en-US" sz="1600" b="0" i="0" u="none" strike="noStrike" dirty="0">
                          <a:effectLst/>
                          <a:latin typeface="Calibri" panose="020F0502020204030204" pitchFamily="34" charset="0"/>
                        </a:rPr>
                        <a:t>86%</a:t>
                      </a:r>
                    </a:p>
                  </a:txBody>
                  <a:tcPr marL="9525" marR="9525" marT="9525" marB="0" anchor="ctr"/>
                </a:tc>
                <a:tc>
                  <a:txBody>
                    <a:bodyPr/>
                    <a:lstStyle/>
                    <a:p>
                      <a:pPr algn="ctr" fontAlgn="b"/>
                      <a:r>
                        <a:rPr lang="en-US" sz="1600" b="0" i="0" u="none" strike="noStrike" dirty="0">
                          <a:effectLst/>
                          <a:latin typeface="Calibri" panose="020F0502020204030204" pitchFamily="34" charset="0"/>
                        </a:rPr>
                        <a:t>4.57 (7)</a:t>
                      </a:r>
                    </a:p>
                  </a:txBody>
                  <a:tcPr marL="9525" marR="9525" marT="9525" marB="0" anchor="ctr"/>
                </a:tc>
                <a:tc>
                  <a:txBody>
                    <a:bodyPr/>
                    <a:lstStyle/>
                    <a:p>
                      <a:pPr algn="ctr" fontAlgn="b"/>
                      <a:r>
                        <a:rPr lang="en-US" sz="1600" b="0" i="0" u="none" strike="noStrike" dirty="0">
                          <a:effectLst/>
                          <a:latin typeface="Calibri" panose="020F0502020204030204" pitchFamily="34" charset="0"/>
                        </a:rPr>
                        <a:t>4.33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0.24</a:t>
                      </a:r>
                    </a:p>
                  </a:txBody>
                  <a:tcPr marL="9525" marR="9525" marT="9525" marB="0" anchor="ctr"/>
                </a:tc>
                <a:extLst>
                  <a:ext uri="{0D108BD9-81ED-4DB2-BD59-A6C34878D82A}">
                    <a16:rowId xmlns:a16="http://schemas.microsoft.com/office/drawing/2014/main" val="10002"/>
                  </a:ext>
                </a:extLst>
              </a:tr>
              <a:tr h="424442">
                <a:tc>
                  <a:txBody>
                    <a:bodyPr/>
                    <a:lstStyle/>
                    <a:p>
                      <a:pPr algn="l" fontAlgn="b"/>
                      <a:r>
                        <a:rPr lang="en-US" sz="1600" b="0" i="0" u="none" strike="noStrike">
                          <a:effectLst/>
                          <a:latin typeface="Calibri" panose="020F0502020204030204" pitchFamily="34" charset="0"/>
                        </a:rPr>
                        <a:t>My child feels safe at school.</a:t>
                      </a:r>
                    </a:p>
                  </a:txBody>
                  <a:tcPr marL="9525" marR="9525" marT="9525" marB="0" anchor="ctr"/>
                </a:tc>
                <a:tc>
                  <a:txBody>
                    <a:bodyPr/>
                    <a:lstStyle/>
                    <a:p>
                      <a:pPr algn="ctr" fontAlgn="b"/>
                      <a:r>
                        <a:rPr lang="en-US" sz="1600" b="0" i="0" u="none" strike="noStrike">
                          <a:effectLst/>
                          <a:latin typeface="Calibri" panose="020F0502020204030204" pitchFamily="34" charset="0"/>
                        </a:rPr>
                        <a:t>100%</a:t>
                      </a:r>
                    </a:p>
                  </a:txBody>
                  <a:tcPr marL="9525" marR="9525" marT="9525" marB="0" anchor="ctr"/>
                </a:tc>
                <a:tc>
                  <a:txBody>
                    <a:bodyPr/>
                    <a:lstStyle/>
                    <a:p>
                      <a:pPr algn="ctr" fontAlgn="b"/>
                      <a:r>
                        <a:rPr lang="en-US" sz="1600" b="0" i="0" u="none" strike="noStrike">
                          <a:effectLst/>
                          <a:latin typeface="Calibri" panose="020F0502020204030204" pitchFamily="34" charset="0"/>
                        </a:rPr>
                        <a:t>4.67 (6)</a:t>
                      </a:r>
                    </a:p>
                  </a:txBody>
                  <a:tcPr marL="9525" marR="9525" marT="9525" marB="0" anchor="ctr"/>
                </a:tc>
                <a:tc>
                  <a:txBody>
                    <a:bodyPr/>
                    <a:lstStyle/>
                    <a:p>
                      <a:pPr algn="ctr" fontAlgn="b"/>
                      <a:r>
                        <a:rPr lang="en-US" sz="1600" b="0" i="0" u="none" strike="noStrike" dirty="0">
                          <a:effectLst/>
                          <a:latin typeface="Calibri" panose="020F0502020204030204" pitchFamily="34" charset="0"/>
                        </a:rPr>
                        <a:t>4.43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0.24</a:t>
                      </a:r>
                    </a:p>
                  </a:txBody>
                  <a:tcPr marL="9525" marR="9525" marT="9525" marB="0" anchor="ctr"/>
                </a:tc>
                <a:extLst>
                  <a:ext uri="{0D108BD9-81ED-4DB2-BD59-A6C34878D82A}">
                    <a16:rowId xmlns:a16="http://schemas.microsoft.com/office/drawing/2014/main" val="10003"/>
                  </a:ext>
                </a:extLst>
              </a:tr>
              <a:tr h="504683">
                <a:tc>
                  <a:txBody>
                    <a:bodyPr/>
                    <a:lstStyle/>
                    <a:p>
                      <a:pPr algn="l" fontAlgn="b"/>
                      <a:r>
                        <a:rPr lang="en-US" sz="1600" b="0" i="0" u="none" strike="noStrike" dirty="0">
                          <a:effectLst/>
                          <a:latin typeface="Calibri" panose="020F0502020204030204" pitchFamily="34" charset="0"/>
                        </a:rPr>
                        <a:t>My child has a positive relationship with at least one adult at school.</a:t>
                      </a:r>
                    </a:p>
                  </a:txBody>
                  <a:tcPr marL="9525" marR="9525" marT="9525" marB="0" anchor="ctr"/>
                </a:tc>
                <a:tc>
                  <a:txBody>
                    <a:bodyPr/>
                    <a:lstStyle/>
                    <a:p>
                      <a:pPr algn="ctr" fontAlgn="b"/>
                      <a:r>
                        <a:rPr lang="en-US" sz="1600" b="0" i="0" u="none" strike="noStrike">
                          <a:effectLst/>
                          <a:latin typeface="Calibri" panose="020F0502020204030204" pitchFamily="34" charset="0"/>
                        </a:rPr>
                        <a:t>100%</a:t>
                      </a:r>
                    </a:p>
                  </a:txBody>
                  <a:tcPr marL="9525" marR="9525" marT="9525" marB="0" anchor="ctr"/>
                </a:tc>
                <a:tc>
                  <a:txBody>
                    <a:bodyPr/>
                    <a:lstStyle/>
                    <a:p>
                      <a:pPr algn="ctr" fontAlgn="b"/>
                      <a:r>
                        <a:rPr lang="en-US" sz="1600" b="0" i="0" u="none" strike="noStrike">
                          <a:effectLst/>
                          <a:latin typeface="Calibri" panose="020F0502020204030204" pitchFamily="34" charset="0"/>
                        </a:rPr>
                        <a:t>4.86 (7)</a:t>
                      </a:r>
                    </a:p>
                  </a:txBody>
                  <a:tcPr marL="9525" marR="9525" marT="9525" marB="0" anchor="ctr"/>
                </a:tc>
                <a:tc>
                  <a:txBody>
                    <a:bodyPr/>
                    <a:lstStyle/>
                    <a:p>
                      <a:pPr algn="ctr" fontAlgn="b"/>
                      <a:r>
                        <a:rPr lang="en-US" sz="1600" b="0" i="0" u="none" strike="noStrike" dirty="0">
                          <a:effectLst/>
                          <a:latin typeface="Calibri" panose="020F0502020204030204" pitchFamily="34" charset="0"/>
                        </a:rPr>
                        <a:t>4.64</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10004"/>
                  </a:ext>
                </a:extLst>
              </a:tr>
              <a:tr h="504683">
                <a:tc>
                  <a:txBody>
                    <a:bodyPr/>
                    <a:lstStyle/>
                    <a:p>
                      <a:pPr algn="l" fontAlgn="b"/>
                      <a:r>
                        <a:rPr lang="en-US" sz="1600" b="0" i="0" u="none" strike="noStrike">
                          <a:effectLst/>
                          <a:latin typeface="Calibri" panose="020F0502020204030204" pitchFamily="34" charset="0"/>
                        </a:rPr>
                        <a:t>My child is being adequately prepared for the next grade level or college/career/life after high school.</a:t>
                      </a:r>
                    </a:p>
                  </a:txBody>
                  <a:tcPr marL="9525" marR="9525" marT="9525" marB="0" anchor="ctr"/>
                </a:tc>
                <a:tc>
                  <a:txBody>
                    <a:bodyPr/>
                    <a:lstStyle/>
                    <a:p>
                      <a:pPr algn="ctr" fontAlgn="b"/>
                      <a:r>
                        <a:rPr lang="en-US" sz="1600" b="0" i="0" u="none" strike="noStrike">
                          <a:effectLst/>
                          <a:latin typeface="Calibri" panose="020F0502020204030204" pitchFamily="34" charset="0"/>
                        </a:rPr>
                        <a:t>100%</a:t>
                      </a:r>
                    </a:p>
                  </a:txBody>
                  <a:tcPr marL="9525" marR="9525" marT="9525" marB="0" anchor="ctr"/>
                </a:tc>
                <a:tc>
                  <a:txBody>
                    <a:bodyPr/>
                    <a:lstStyle/>
                    <a:p>
                      <a:pPr algn="ctr" fontAlgn="b"/>
                      <a:r>
                        <a:rPr lang="en-US" sz="1600" b="0" i="0" u="none" strike="noStrike">
                          <a:effectLst/>
                          <a:latin typeface="Calibri" panose="020F0502020204030204" pitchFamily="34" charset="0"/>
                        </a:rPr>
                        <a:t>4.33 (6)</a:t>
                      </a:r>
                    </a:p>
                  </a:txBody>
                  <a:tcPr marL="9525" marR="9525" marT="9525" marB="0" anchor="ctr"/>
                </a:tc>
                <a:tc>
                  <a:txBody>
                    <a:bodyPr/>
                    <a:lstStyle/>
                    <a:p>
                      <a:pPr algn="ctr" fontAlgn="b"/>
                      <a:r>
                        <a:rPr lang="en-US" sz="1600" b="0" i="0" u="none" strike="noStrike">
                          <a:effectLst/>
                          <a:latin typeface="Calibri" panose="020F0502020204030204" pitchFamily="34" charset="0"/>
                        </a:rPr>
                        <a:t>4.21</a:t>
                      </a:r>
                    </a:p>
                  </a:txBody>
                  <a:tcPr marL="9525" marR="9525" marT="9525" marB="0" anchor="ctr"/>
                </a:tc>
                <a:tc>
                  <a:txBody>
                    <a:bodyPr/>
                    <a:lstStyle/>
                    <a:p>
                      <a:pPr algn="ctr" fontAlgn="b"/>
                      <a:r>
                        <a:rPr lang="en-US" sz="1600" b="0" i="0" u="none" strike="noStrike" dirty="0">
                          <a:effectLst/>
                          <a:latin typeface="Calibri" panose="020F0502020204030204" pitchFamily="34" charset="0"/>
                        </a:rPr>
                        <a:t>0.13</a:t>
                      </a:r>
                    </a:p>
                  </a:txBody>
                  <a:tcPr marL="9525" marR="9525" marT="9525" marB="0" anchor="ctr"/>
                </a:tc>
                <a:extLst>
                  <a:ext uri="{0D108BD9-81ED-4DB2-BD59-A6C34878D82A}">
                    <a16:rowId xmlns:a16="http://schemas.microsoft.com/office/drawing/2014/main" val="10005"/>
                  </a:ext>
                </a:extLst>
              </a:tr>
              <a:tr h="504683">
                <a:tc>
                  <a:txBody>
                    <a:bodyPr/>
                    <a:lstStyle/>
                    <a:p>
                      <a:pPr algn="l" fontAlgn="b"/>
                      <a:r>
                        <a:rPr lang="en-US" sz="1600" b="0" i="0" u="none" strike="noStrike">
                          <a:effectLst/>
                          <a:latin typeface="Calibri" panose="020F0502020204030204" pitchFamily="34" charset="0"/>
                        </a:rPr>
                        <a:t>I feel my opinions are taken into consideration when it comes to school policy decisions.</a:t>
                      </a:r>
                    </a:p>
                  </a:txBody>
                  <a:tcPr marL="9525" marR="9525" marT="9525" marB="0" anchor="ctr"/>
                </a:tc>
                <a:tc>
                  <a:txBody>
                    <a:bodyPr/>
                    <a:lstStyle/>
                    <a:p>
                      <a:pPr algn="ctr" fontAlgn="b"/>
                      <a:r>
                        <a:rPr lang="en-US" sz="1600" b="0" i="0" u="none" strike="noStrike">
                          <a:effectLst/>
                          <a:latin typeface="Calibri" panose="020F0502020204030204" pitchFamily="34" charset="0"/>
                        </a:rPr>
                        <a:t>100%</a:t>
                      </a:r>
                    </a:p>
                  </a:txBody>
                  <a:tcPr marL="9525" marR="9525" marT="9525" marB="0" anchor="ctr"/>
                </a:tc>
                <a:tc>
                  <a:txBody>
                    <a:bodyPr/>
                    <a:lstStyle/>
                    <a:p>
                      <a:pPr algn="ctr" fontAlgn="b"/>
                      <a:r>
                        <a:rPr lang="en-US" sz="1600" b="0" i="0" u="none" strike="noStrike">
                          <a:effectLst/>
                          <a:latin typeface="Calibri" panose="020F0502020204030204" pitchFamily="34" charset="0"/>
                        </a:rPr>
                        <a:t>4.00 (4)</a:t>
                      </a:r>
                    </a:p>
                  </a:txBody>
                  <a:tcPr marL="9525" marR="9525" marT="9525" marB="0" anchor="ctr"/>
                </a:tc>
                <a:tc>
                  <a:txBody>
                    <a:bodyPr/>
                    <a:lstStyle/>
                    <a:p>
                      <a:pPr algn="ctr" fontAlgn="b"/>
                      <a:r>
                        <a:rPr lang="en-US" sz="1600" b="0" i="0" u="none" strike="noStrike">
                          <a:effectLst/>
                          <a:latin typeface="Calibri" panose="020F0502020204030204" pitchFamily="34" charset="0"/>
                        </a:rPr>
                        <a:t>3.88</a:t>
                      </a:r>
                    </a:p>
                  </a:txBody>
                  <a:tcPr marL="9525" marR="9525" marT="9525" marB="0" anchor="ctr"/>
                </a:tc>
                <a:tc>
                  <a:txBody>
                    <a:bodyPr/>
                    <a:lstStyle/>
                    <a:p>
                      <a:pPr algn="ctr" fontAlgn="b"/>
                      <a:r>
                        <a:rPr lang="en-US" sz="1600" b="0" i="0" u="none" strike="noStrike" dirty="0">
                          <a:effectLst/>
                          <a:latin typeface="Calibri" panose="020F0502020204030204" pitchFamily="34" charset="0"/>
                        </a:rPr>
                        <a:t>0.12</a:t>
                      </a:r>
                    </a:p>
                  </a:txBody>
                  <a:tcPr marL="9525" marR="9525" marT="9525" marB="0" anchor="ctr"/>
                </a:tc>
                <a:extLst>
                  <a:ext uri="{0D108BD9-81ED-4DB2-BD59-A6C34878D82A}">
                    <a16:rowId xmlns:a16="http://schemas.microsoft.com/office/drawing/2014/main" val="10006"/>
                  </a:ext>
                </a:extLst>
              </a:tr>
              <a:tr h="504683">
                <a:tc>
                  <a:txBody>
                    <a:bodyPr/>
                    <a:lstStyle/>
                    <a:p>
                      <a:pPr algn="l" fontAlgn="b"/>
                      <a:r>
                        <a:rPr lang="en-US" sz="1600" b="0" i="0" u="none" strike="noStrike">
                          <a:effectLst/>
                          <a:latin typeface="Calibri" panose="020F0502020204030204" pitchFamily="34" charset="0"/>
                        </a:rPr>
                        <a:t>I feel comfortable sharing ideas for school improvement with staff.</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a:effectLst/>
                          <a:latin typeface="Calibri" panose="020F0502020204030204" pitchFamily="34" charset="0"/>
                        </a:rPr>
                        <a:t>4.14 (7)</a:t>
                      </a:r>
                    </a:p>
                  </a:txBody>
                  <a:tcPr marL="9525" marR="9525" marT="9525" marB="0" anchor="ctr"/>
                </a:tc>
                <a:tc>
                  <a:txBody>
                    <a:bodyPr/>
                    <a:lstStyle/>
                    <a:p>
                      <a:pPr algn="ctr" fontAlgn="b"/>
                      <a:r>
                        <a:rPr lang="en-US" sz="1600" b="0" i="0" u="none" strike="noStrike">
                          <a:effectLst/>
                          <a:latin typeface="Calibri" panose="020F0502020204030204" pitchFamily="34" charset="0"/>
                        </a:rPr>
                        <a:t>4.04</a:t>
                      </a:r>
                    </a:p>
                  </a:txBody>
                  <a:tcPr marL="9525" marR="9525" marT="9525" marB="0" anchor="ctr"/>
                </a:tc>
                <a:tc>
                  <a:txBody>
                    <a:bodyPr/>
                    <a:lstStyle/>
                    <a:p>
                      <a:pPr algn="ctr" fontAlgn="b"/>
                      <a:r>
                        <a:rPr lang="en-US" sz="1600" b="0" i="0" u="none" strike="noStrike" dirty="0">
                          <a:effectLst/>
                          <a:latin typeface="Calibri" panose="020F0502020204030204" pitchFamily="34" charset="0"/>
                        </a:rPr>
                        <a:t>0.11</a:t>
                      </a:r>
                    </a:p>
                  </a:txBody>
                  <a:tcPr marL="9525" marR="9525" marT="9525" marB="0" anchor="ctr"/>
                </a:tc>
                <a:extLst>
                  <a:ext uri="{0D108BD9-81ED-4DB2-BD59-A6C34878D82A}">
                    <a16:rowId xmlns:a16="http://schemas.microsoft.com/office/drawing/2014/main" val="10007"/>
                  </a:ext>
                </a:extLst>
              </a:tr>
              <a:tr h="424442">
                <a:tc>
                  <a:txBody>
                    <a:bodyPr/>
                    <a:lstStyle/>
                    <a:p>
                      <a:pPr algn="l" fontAlgn="b"/>
                      <a:r>
                        <a:rPr lang="en-US" sz="1600" b="0" i="0" u="none" strike="noStrike">
                          <a:effectLst/>
                          <a:latin typeface="Calibri" panose="020F0502020204030204" pitchFamily="34" charset="0"/>
                        </a:rPr>
                        <a:t>I feel welcomed at my child's school.</a:t>
                      </a:r>
                    </a:p>
                  </a:txBody>
                  <a:tcPr marL="9525" marR="9525" marT="9525" marB="0" anchor="ctr"/>
                </a:tc>
                <a:tc>
                  <a:txBody>
                    <a:bodyPr/>
                    <a:lstStyle/>
                    <a:p>
                      <a:pPr algn="ctr" fontAlgn="b"/>
                      <a:r>
                        <a:rPr lang="en-US" sz="1600" b="0" i="0" u="none" strike="noStrike">
                          <a:effectLst/>
                          <a:latin typeface="Calibri" panose="020F0502020204030204" pitchFamily="34" charset="0"/>
                        </a:rPr>
                        <a:t>100%</a:t>
                      </a:r>
                    </a:p>
                  </a:txBody>
                  <a:tcPr marL="9525" marR="9525" marT="9525" marB="0" anchor="ctr"/>
                </a:tc>
                <a:tc>
                  <a:txBody>
                    <a:bodyPr/>
                    <a:lstStyle/>
                    <a:p>
                      <a:pPr algn="ctr" fontAlgn="b"/>
                      <a:r>
                        <a:rPr lang="en-US" sz="1600" b="0" i="0" u="none" strike="noStrike">
                          <a:effectLst/>
                          <a:latin typeface="Calibri" panose="020F0502020204030204" pitchFamily="34" charset="0"/>
                        </a:rPr>
                        <a:t>4.57 (7)</a:t>
                      </a:r>
                    </a:p>
                  </a:txBody>
                  <a:tcPr marL="9525" marR="9525" marT="9525" marB="0" anchor="ctr"/>
                </a:tc>
                <a:tc>
                  <a:txBody>
                    <a:bodyPr/>
                    <a:lstStyle/>
                    <a:p>
                      <a:pPr algn="ctr" fontAlgn="b"/>
                      <a:r>
                        <a:rPr lang="en-US" sz="1600" b="0" i="0" u="none" strike="noStrike">
                          <a:effectLst/>
                          <a:latin typeface="Calibri" panose="020F0502020204030204" pitchFamily="34" charset="0"/>
                        </a:rPr>
                        <a:t>4.46</a:t>
                      </a:r>
                    </a:p>
                  </a:txBody>
                  <a:tcPr marL="9525" marR="9525" marT="9525" marB="0" anchor="ctr"/>
                </a:tc>
                <a:tc>
                  <a:txBody>
                    <a:bodyPr/>
                    <a:lstStyle/>
                    <a:p>
                      <a:pPr algn="ctr" fontAlgn="b"/>
                      <a:r>
                        <a:rPr lang="en-US" sz="1600" b="0" i="0" u="none" strike="noStrike" dirty="0">
                          <a:effectLst/>
                          <a:latin typeface="Calibri" panose="020F0502020204030204" pitchFamily="34" charset="0"/>
                        </a:rPr>
                        <a:t>0.11</a:t>
                      </a:r>
                    </a:p>
                  </a:txBody>
                  <a:tcPr marL="9525" marR="9525" marT="9525" marB="0" anchor="ctr"/>
                </a:tc>
                <a:extLst>
                  <a:ext uri="{0D108BD9-81ED-4DB2-BD59-A6C34878D82A}">
                    <a16:rowId xmlns:a16="http://schemas.microsoft.com/office/drawing/2014/main" val="3247224180"/>
                  </a:ext>
                </a:extLst>
              </a:tr>
              <a:tr h="504683">
                <a:tc>
                  <a:txBody>
                    <a:bodyPr/>
                    <a:lstStyle/>
                    <a:p>
                      <a:pPr algn="l" fontAlgn="b"/>
                      <a:r>
                        <a:rPr lang="en-US" sz="1600" b="0" i="0" u="none" strike="noStrike">
                          <a:effectLst/>
                          <a:latin typeface="Calibri" panose="020F0502020204030204" pitchFamily="34" charset="0"/>
                        </a:rPr>
                        <a:t>I have at least one school staff member I feel comfortable contacting when I have an idea or concern.</a:t>
                      </a:r>
                    </a:p>
                  </a:txBody>
                  <a:tcPr marL="9525" marR="9525" marT="9525" marB="0" anchor="ctr"/>
                </a:tc>
                <a:tc>
                  <a:txBody>
                    <a:bodyPr/>
                    <a:lstStyle/>
                    <a:p>
                      <a:pPr algn="ctr" fontAlgn="b"/>
                      <a:r>
                        <a:rPr lang="en-US" sz="1600" b="0" i="0" u="none" strike="noStrike">
                          <a:effectLst/>
                          <a:latin typeface="Calibri" panose="020F0502020204030204" pitchFamily="34" charset="0"/>
                        </a:rPr>
                        <a:t>100%</a:t>
                      </a:r>
                    </a:p>
                  </a:txBody>
                  <a:tcPr marL="9525" marR="9525" marT="9525" marB="0" anchor="ctr"/>
                </a:tc>
                <a:tc>
                  <a:txBody>
                    <a:bodyPr/>
                    <a:lstStyle/>
                    <a:p>
                      <a:pPr algn="ctr" fontAlgn="b"/>
                      <a:r>
                        <a:rPr lang="en-US" sz="1600" b="0" i="0" u="none" strike="noStrike">
                          <a:effectLst/>
                          <a:latin typeface="Calibri" panose="020F0502020204030204" pitchFamily="34" charset="0"/>
                        </a:rPr>
                        <a:t>4.57 (7)</a:t>
                      </a:r>
                    </a:p>
                  </a:txBody>
                  <a:tcPr marL="9525" marR="9525" marT="9525" marB="0" anchor="ctr"/>
                </a:tc>
                <a:tc>
                  <a:txBody>
                    <a:bodyPr/>
                    <a:lstStyle/>
                    <a:p>
                      <a:pPr algn="ctr" fontAlgn="b"/>
                      <a:r>
                        <a:rPr lang="en-US" sz="1600" b="0" i="0" u="none" strike="noStrike">
                          <a:effectLst/>
                          <a:latin typeface="Calibri" panose="020F0502020204030204" pitchFamily="34" charset="0"/>
                        </a:rPr>
                        <a:t>4.51</a:t>
                      </a:r>
                    </a:p>
                  </a:txBody>
                  <a:tcPr marL="9525" marR="9525" marT="9525" marB="0" anchor="ctr"/>
                </a:tc>
                <a:tc>
                  <a:txBody>
                    <a:bodyPr/>
                    <a:lstStyle/>
                    <a:p>
                      <a:pPr algn="ctr" fontAlgn="b"/>
                      <a:r>
                        <a:rPr lang="en-US" sz="1600" b="0" i="0" u="none" strike="noStrike" dirty="0">
                          <a:effectLst/>
                          <a:latin typeface="Calibri" panose="020F0502020204030204" pitchFamily="34" charset="0"/>
                        </a:rPr>
                        <a:t>0.07</a:t>
                      </a:r>
                    </a:p>
                  </a:txBody>
                  <a:tcPr marL="9525" marR="9525" marT="9525" marB="0" anchor="ctr"/>
                </a:tc>
                <a:extLst>
                  <a:ext uri="{0D108BD9-81ED-4DB2-BD59-A6C34878D82A}">
                    <a16:rowId xmlns:a16="http://schemas.microsoft.com/office/drawing/2014/main" val="3497471824"/>
                  </a:ext>
                </a:extLst>
              </a:tr>
              <a:tr h="424442">
                <a:tc>
                  <a:txBody>
                    <a:bodyPr/>
                    <a:lstStyle/>
                    <a:p>
                      <a:pPr algn="l" fontAlgn="b"/>
                      <a:r>
                        <a:rPr lang="en-US" sz="1600" b="0" i="0" u="none" strike="noStrike">
                          <a:effectLst/>
                          <a:latin typeface="Calibri" panose="020F0502020204030204" pitchFamily="34" charset="0"/>
                        </a:rPr>
                        <a:t>My child enjoys going to school.</a:t>
                      </a:r>
                    </a:p>
                  </a:txBody>
                  <a:tcPr marL="9525" marR="9525" marT="9525" marB="0" anchor="ctr"/>
                </a:tc>
                <a:tc>
                  <a:txBody>
                    <a:bodyPr/>
                    <a:lstStyle/>
                    <a:p>
                      <a:pPr algn="ctr" fontAlgn="b"/>
                      <a:r>
                        <a:rPr lang="en-US" sz="1600" b="0" i="0" u="none" strike="noStrike">
                          <a:effectLst/>
                          <a:latin typeface="Calibri" panose="020F0502020204030204" pitchFamily="34" charset="0"/>
                        </a:rPr>
                        <a:t>85%</a:t>
                      </a:r>
                    </a:p>
                  </a:txBody>
                  <a:tcPr marL="9525" marR="9525" marT="9525" marB="0" anchor="ctr"/>
                </a:tc>
                <a:tc>
                  <a:txBody>
                    <a:bodyPr/>
                    <a:lstStyle/>
                    <a:p>
                      <a:pPr algn="ctr" fontAlgn="b"/>
                      <a:r>
                        <a:rPr lang="en-US" sz="1600" b="0" i="0" u="none" strike="noStrike">
                          <a:effectLst/>
                          <a:latin typeface="Calibri" panose="020F0502020204030204" pitchFamily="34" charset="0"/>
                        </a:rPr>
                        <a:t>4.43 (7)</a:t>
                      </a:r>
                    </a:p>
                  </a:txBody>
                  <a:tcPr marL="9525" marR="9525" marT="9525" marB="0" anchor="ctr"/>
                </a:tc>
                <a:tc>
                  <a:txBody>
                    <a:bodyPr/>
                    <a:lstStyle/>
                    <a:p>
                      <a:pPr algn="ctr" fontAlgn="b"/>
                      <a:r>
                        <a:rPr lang="en-US" sz="1600" b="0" i="0" u="none" strike="noStrike">
                          <a:effectLst/>
                          <a:latin typeface="Calibri" panose="020F0502020204030204" pitchFamily="34" charset="0"/>
                        </a:rPr>
                        <a:t>4.42</a:t>
                      </a:r>
                    </a:p>
                  </a:txBody>
                  <a:tcPr marL="9525" marR="9525" marT="9525" marB="0" anchor="ctr"/>
                </a:tc>
                <a:tc>
                  <a:txBody>
                    <a:bodyPr/>
                    <a:lstStyle/>
                    <a:p>
                      <a:pPr algn="ctr" fontAlgn="b"/>
                      <a:r>
                        <a:rPr lang="en-US" sz="1600" b="0" i="0" u="none" strike="noStrike" dirty="0">
                          <a:effectLst/>
                          <a:latin typeface="Calibri" panose="020F0502020204030204" pitchFamily="34" charset="0"/>
                        </a:rPr>
                        <a:t>0.01</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33239881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Yale School </a:t>
            </a:r>
            <a:r>
              <a:rPr lang="en-US" sz="3600" dirty="0"/>
              <a:t>(Slide 2/3)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0969133"/>
              </p:ext>
            </p:extLst>
          </p:nvPr>
        </p:nvGraphicFramePr>
        <p:xfrm>
          <a:off x="-4" y="1295405"/>
          <a:ext cx="9144003" cy="5562596"/>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91641">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452298">
                <a:tc>
                  <a:txBody>
                    <a:bodyPr/>
                    <a:lstStyle/>
                    <a:p>
                      <a:pPr algn="l" fontAlgn="b"/>
                      <a:r>
                        <a:rPr lang="en-US" sz="1600" b="0" i="0" u="none" strike="noStrike" dirty="0">
                          <a:effectLst/>
                          <a:latin typeface="Calibri" panose="020F0502020204030204" pitchFamily="34" charset="0"/>
                        </a:rPr>
                        <a:t>I believe the school staff inspire my child's best efforts.</a:t>
                      </a:r>
                    </a:p>
                  </a:txBody>
                  <a:tcPr marL="9525" marR="9525" marT="9525" marB="0" anchor="ctr"/>
                </a:tc>
                <a:tc>
                  <a:txBody>
                    <a:bodyPr/>
                    <a:lstStyle/>
                    <a:p>
                      <a:pPr algn="ctr" fontAlgn="b"/>
                      <a:r>
                        <a:rPr lang="en-US" sz="1600" b="0" i="0" u="none" strike="noStrike" dirty="0">
                          <a:effectLst/>
                          <a:latin typeface="Calibri" panose="020F0502020204030204" pitchFamily="34" charset="0"/>
                        </a:rPr>
                        <a:t>85%</a:t>
                      </a:r>
                    </a:p>
                  </a:txBody>
                  <a:tcPr marL="9525" marR="9525" marT="9525" marB="0" anchor="ctr"/>
                </a:tc>
                <a:tc>
                  <a:txBody>
                    <a:bodyPr/>
                    <a:lstStyle/>
                    <a:p>
                      <a:pPr algn="ctr" fontAlgn="b"/>
                      <a:r>
                        <a:rPr lang="en-US" sz="1600" b="0" i="0" u="none" strike="noStrike" dirty="0">
                          <a:effectLst/>
                          <a:latin typeface="Calibri" panose="020F0502020204030204" pitchFamily="34" charset="0"/>
                        </a:rPr>
                        <a:t>4.43 (7)</a:t>
                      </a:r>
                    </a:p>
                  </a:txBody>
                  <a:tcPr marL="9525" marR="9525" marT="9525" marB="0" anchor="ctr"/>
                </a:tc>
                <a:tc>
                  <a:txBody>
                    <a:bodyPr/>
                    <a:lstStyle/>
                    <a:p>
                      <a:pPr algn="ctr" fontAlgn="b"/>
                      <a:r>
                        <a:rPr lang="en-US" sz="1600" b="0" i="0" u="none" strike="noStrike">
                          <a:effectLst/>
                          <a:latin typeface="Calibri" panose="020F0502020204030204" pitchFamily="34" charset="0"/>
                        </a:rPr>
                        <a:t>4.42</a:t>
                      </a:r>
                    </a:p>
                  </a:txBody>
                  <a:tcPr marL="9525" marR="9525" marT="9525" marB="0" anchor="ctr"/>
                </a:tc>
                <a:tc>
                  <a:txBody>
                    <a:bodyPr/>
                    <a:lstStyle/>
                    <a:p>
                      <a:pPr algn="ctr" fontAlgn="b"/>
                      <a:r>
                        <a:rPr lang="en-US" sz="1600" b="0" i="0" u="none" strike="noStrike">
                          <a:effectLst/>
                          <a:latin typeface="Calibri" panose="020F0502020204030204" pitchFamily="34" charset="0"/>
                        </a:rPr>
                        <a:t>0.00</a:t>
                      </a:r>
                    </a:p>
                  </a:txBody>
                  <a:tcPr marL="9525" marR="9525" marT="9525" marB="0" anchor="ctr"/>
                </a:tc>
                <a:extLst>
                  <a:ext uri="{0D108BD9-81ED-4DB2-BD59-A6C34878D82A}">
                    <a16:rowId xmlns:a16="http://schemas.microsoft.com/office/drawing/2014/main" val="10001"/>
                  </a:ext>
                </a:extLst>
              </a:tr>
              <a:tr h="452298">
                <a:tc>
                  <a:txBody>
                    <a:bodyPr/>
                    <a:lstStyle/>
                    <a:p>
                      <a:pPr algn="l" fontAlgn="b"/>
                      <a:r>
                        <a:rPr lang="en-US" sz="1600" b="0" i="0" u="none" strike="noStrike">
                          <a:effectLst/>
                          <a:latin typeface="Calibri" panose="020F0502020204030204" pitchFamily="34" charset="0"/>
                        </a:rPr>
                        <a:t>The amount of homework given to my child is appropriate. </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dirty="0">
                          <a:effectLst/>
                          <a:latin typeface="Calibri" panose="020F0502020204030204" pitchFamily="34" charset="0"/>
                        </a:rPr>
                        <a:t>4.00 (7)</a:t>
                      </a:r>
                    </a:p>
                  </a:txBody>
                  <a:tcPr marL="9525" marR="9525" marT="9525" marB="0" anchor="ctr"/>
                </a:tc>
                <a:tc>
                  <a:txBody>
                    <a:bodyPr/>
                    <a:lstStyle/>
                    <a:p>
                      <a:pPr algn="ctr" fontAlgn="b"/>
                      <a:r>
                        <a:rPr lang="en-US" sz="1600" b="0" i="0" u="none" strike="noStrike">
                          <a:effectLst/>
                          <a:latin typeface="Calibri" panose="020F0502020204030204" pitchFamily="34" charset="0"/>
                        </a:rPr>
                        <a:t>4.03</a:t>
                      </a:r>
                    </a:p>
                  </a:txBody>
                  <a:tcPr marL="9525" marR="9525" marT="9525" marB="0" anchor="ctr"/>
                </a:tc>
                <a:tc>
                  <a:txBody>
                    <a:bodyPr/>
                    <a:lstStyle/>
                    <a:p>
                      <a:pPr algn="ctr" fontAlgn="b"/>
                      <a:r>
                        <a:rPr lang="en-US" sz="1600" b="0" i="0" u="none" strike="noStrike">
                          <a:effectLst/>
                          <a:latin typeface="Calibri" panose="020F0502020204030204" pitchFamily="34" charset="0"/>
                        </a:rPr>
                        <a:t>-0.03</a:t>
                      </a:r>
                    </a:p>
                  </a:txBody>
                  <a:tcPr marL="9525" marR="9525" marT="9525" marB="0" anchor="ctr"/>
                </a:tc>
                <a:extLst>
                  <a:ext uri="{0D108BD9-81ED-4DB2-BD59-A6C34878D82A}">
                    <a16:rowId xmlns:a16="http://schemas.microsoft.com/office/drawing/2014/main" val="10002"/>
                  </a:ext>
                </a:extLst>
              </a:tr>
              <a:tr h="452298">
                <a:tc>
                  <a:txBody>
                    <a:bodyPr/>
                    <a:lstStyle/>
                    <a:p>
                      <a:pPr algn="l" fontAlgn="b"/>
                      <a:r>
                        <a:rPr lang="en-US" sz="1600" b="0" i="0" u="none" strike="noStrike">
                          <a:effectLst/>
                          <a:latin typeface="Calibri" panose="020F0502020204030204" pitchFamily="34" charset="0"/>
                        </a:rPr>
                        <a:t>School facilities are clean and well-kept. </a:t>
                      </a:r>
                    </a:p>
                  </a:txBody>
                  <a:tcPr marL="9525" marR="9525" marT="9525" marB="0" anchor="ctr"/>
                </a:tc>
                <a:tc>
                  <a:txBody>
                    <a:bodyPr/>
                    <a:lstStyle/>
                    <a:p>
                      <a:pPr algn="ctr" fontAlgn="b"/>
                      <a:r>
                        <a:rPr lang="en-US" sz="1600" b="0" i="0" u="none" strike="noStrike" dirty="0">
                          <a:effectLst/>
                          <a:latin typeface="Calibri" panose="020F0502020204030204" pitchFamily="34" charset="0"/>
                        </a:rPr>
                        <a:t>100%</a:t>
                      </a:r>
                    </a:p>
                  </a:txBody>
                  <a:tcPr marL="9525" marR="9525" marT="9525" marB="0" anchor="ctr"/>
                </a:tc>
                <a:tc>
                  <a:txBody>
                    <a:bodyPr/>
                    <a:lstStyle/>
                    <a:p>
                      <a:pPr algn="ctr" fontAlgn="b"/>
                      <a:r>
                        <a:rPr lang="en-US" sz="1600" b="0" i="0" u="none" strike="noStrike" dirty="0">
                          <a:effectLst/>
                          <a:latin typeface="Calibri" panose="020F0502020204030204" pitchFamily="34" charset="0"/>
                        </a:rPr>
                        <a:t>4.43 (7)</a:t>
                      </a:r>
                    </a:p>
                  </a:txBody>
                  <a:tcPr marL="9525" marR="9525" marT="9525" marB="0" anchor="ctr"/>
                </a:tc>
                <a:tc>
                  <a:txBody>
                    <a:bodyPr/>
                    <a:lstStyle/>
                    <a:p>
                      <a:pPr algn="ctr" fontAlgn="b"/>
                      <a:r>
                        <a:rPr lang="en-US" sz="1600" b="0" i="0" u="none" strike="noStrike" dirty="0">
                          <a:effectLst/>
                          <a:latin typeface="Calibri" panose="020F0502020204030204" pitchFamily="34" charset="0"/>
                        </a:rPr>
                        <a:t>4.50</a:t>
                      </a:r>
                    </a:p>
                  </a:txBody>
                  <a:tcPr marL="9525" marR="9525" marT="9525" marB="0" anchor="ctr"/>
                </a:tc>
                <a:tc>
                  <a:txBody>
                    <a:bodyPr/>
                    <a:lstStyle/>
                    <a:p>
                      <a:pPr algn="ctr" fontAlgn="b"/>
                      <a:r>
                        <a:rPr lang="en-US" sz="1600" b="0" i="0" u="none" strike="noStrike">
                          <a:effectLst/>
                          <a:latin typeface="Calibri" panose="020F0502020204030204" pitchFamily="34" charset="0"/>
                        </a:rPr>
                        <a:t>-0.07</a:t>
                      </a:r>
                    </a:p>
                  </a:txBody>
                  <a:tcPr marL="9525" marR="9525" marT="9525" marB="0" anchor="ctr"/>
                </a:tc>
                <a:extLst>
                  <a:ext uri="{0D108BD9-81ED-4DB2-BD59-A6C34878D82A}">
                    <a16:rowId xmlns:a16="http://schemas.microsoft.com/office/drawing/2014/main" val="10003"/>
                  </a:ext>
                </a:extLst>
              </a:tr>
              <a:tr h="501623">
                <a:tc>
                  <a:txBody>
                    <a:bodyPr/>
                    <a:lstStyle/>
                    <a:p>
                      <a:pPr algn="l" fontAlgn="b"/>
                      <a:r>
                        <a:rPr lang="en-US" sz="1600" b="0" i="0" u="none" strike="noStrike">
                          <a:effectLst/>
                          <a:latin typeface="Calibri" panose="020F0502020204030204" pitchFamily="34" charset="0"/>
                        </a:rPr>
                        <a:t>My school provides appropriate opportunities for parental involvement.</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a:effectLst/>
                          <a:latin typeface="Calibri" panose="020F0502020204030204" pitchFamily="34" charset="0"/>
                        </a:rPr>
                        <a:t>4.29 (7)</a:t>
                      </a:r>
                    </a:p>
                  </a:txBody>
                  <a:tcPr marL="9525" marR="9525" marT="9525" marB="0" anchor="ctr"/>
                </a:tc>
                <a:tc>
                  <a:txBody>
                    <a:bodyPr/>
                    <a:lstStyle/>
                    <a:p>
                      <a:pPr algn="ctr" fontAlgn="b"/>
                      <a:r>
                        <a:rPr lang="en-US" sz="1600" b="0" i="0" u="none" strike="noStrike" dirty="0">
                          <a:effectLst/>
                          <a:latin typeface="Calibri" panose="020F0502020204030204" pitchFamily="34" charset="0"/>
                        </a:rPr>
                        <a:t>4.37</a:t>
                      </a:r>
                    </a:p>
                  </a:txBody>
                  <a:tcPr marL="9525" marR="9525" marT="9525" marB="0" anchor="ctr"/>
                </a:tc>
                <a:tc>
                  <a:txBody>
                    <a:bodyPr/>
                    <a:lstStyle/>
                    <a:p>
                      <a:pPr algn="ctr" fontAlgn="b"/>
                      <a:r>
                        <a:rPr lang="en-US" sz="1600" b="0" i="0" u="none" strike="noStrike">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4"/>
                  </a:ext>
                </a:extLst>
              </a:tr>
              <a:tr h="501623">
                <a:tc>
                  <a:txBody>
                    <a:bodyPr/>
                    <a:lstStyle/>
                    <a:p>
                      <a:pPr algn="l" fontAlgn="b"/>
                      <a:r>
                        <a:rPr lang="en-US" sz="1600" b="0" i="0" u="none" strike="noStrike">
                          <a:effectLst/>
                          <a:latin typeface="Calibri" panose="020F0502020204030204" pitchFamily="34" charset="0"/>
                        </a:rPr>
                        <a:t>Technology is used effectively to support teaching and learning.</a:t>
                      </a:r>
                    </a:p>
                  </a:txBody>
                  <a:tcPr marL="9525" marR="9525" marT="9525" marB="0" anchor="ctr"/>
                </a:tc>
                <a:tc>
                  <a:txBody>
                    <a:bodyPr/>
                    <a:lstStyle/>
                    <a:p>
                      <a:pPr algn="ctr" fontAlgn="b"/>
                      <a:r>
                        <a:rPr lang="en-US" sz="1600" b="0" i="0" u="none" strike="noStrike">
                          <a:effectLst/>
                          <a:latin typeface="Calibri" panose="020F0502020204030204" pitchFamily="34" charset="0"/>
                        </a:rPr>
                        <a:t>83%</a:t>
                      </a:r>
                    </a:p>
                  </a:txBody>
                  <a:tcPr marL="9525" marR="9525" marT="9525" marB="0" anchor="ctr"/>
                </a:tc>
                <a:tc>
                  <a:txBody>
                    <a:bodyPr/>
                    <a:lstStyle/>
                    <a:p>
                      <a:pPr algn="ctr" fontAlgn="b"/>
                      <a:r>
                        <a:rPr lang="en-US" sz="1600" b="0" i="0" u="none" strike="noStrike">
                          <a:effectLst/>
                          <a:latin typeface="Calibri" panose="020F0502020204030204" pitchFamily="34" charset="0"/>
                        </a:rPr>
                        <a:t>4.17 (6)</a:t>
                      </a:r>
                    </a:p>
                  </a:txBody>
                  <a:tcPr marL="9525" marR="9525" marT="9525" marB="0" anchor="ctr"/>
                </a:tc>
                <a:tc>
                  <a:txBody>
                    <a:bodyPr/>
                    <a:lstStyle/>
                    <a:p>
                      <a:pPr algn="ctr" fontAlgn="b"/>
                      <a:r>
                        <a:rPr lang="en-US" sz="1600" b="0" i="0" u="none" strike="noStrike" dirty="0">
                          <a:effectLst/>
                          <a:latin typeface="Calibri" panose="020F0502020204030204" pitchFamily="34" charset="0"/>
                        </a:rPr>
                        <a:t>4.27</a:t>
                      </a:r>
                    </a:p>
                  </a:txBody>
                  <a:tcPr marL="9525" marR="9525" marT="9525" marB="0" anchor="ctr"/>
                </a:tc>
                <a:tc>
                  <a:txBody>
                    <a:bodyPr/>
                    <a:lstStyle/>
                    <a:p>
                      <a:pPr algn="ctr" fontAlgn="b"/>
                      <a:r>
                        <a:rPr lang="en-US" sz="1600" b="0" i="0" u="none" strike="noStrike">
                          <a:effectLst/>
                          <a:latin typeface="Calibri" panose="020F0502020204030204" pitchFamily="34" charset="0"/>
                        </a:rPr>
                        <a:t>-0.10</a:t>
                      </a:r>
                    </a:p>
                  </a:txBody>
                  <a:tcPr marL="9525" marR="9525" marT="9525" marB="0" anchor="ctr"/>
                </a:tc>
                <a:extLst>
                  <a:ext uri="{0D108BD9-81ED-4DB2-BD59-A6C34878D82A}">
                    <a16:rowId xmlns:a16="http://schemas.microsoft.com/office/drawing/2014/main" val="10005"/>
                  </a:ext>
                </a:extLst>
              </a:tr>
              <a:tr h="452298">
                <a:tc>
                  <a:txBody>
                    <a:bodyPr/>
                    <a:lstStyle/>
                    <a:p>
                      <a:pPr algn="l" fontAlgn="b"/>
                      <a:r>
                        <a:rPr lang="en-US" sz="1600" b="0" i="0" u="none" strike="noStrike">
                          <a:effectLst/>
                          <a:latin typeface="Calibri" panose="020F0502020204030204" pitchFamily="34" charset="0"/>
                        </a:rPr>
                        <a:t>School staff treat everyone with dignity and respect.  </a:t>
                      </a:r>
                    </a:p>
                  </a:txBody>
                  <a:tcPr marL="9525" marR="9525" marT="9525" marB="0" anchor="ctr"/>
                </a:tc>
                <a:tc>
                  <a:txBody>
                    <a:bodyPr/>
                    <a:lstStyle/>
                    <a:p>
                      <a:pPr algn="ctr" fontAlgn="b"/>
                      <a:r>
                        <a:rPr lang="en-US" sz="1600" b="0" i="0" u="none" strike="noStrike">
                          <a:effectLst/>
                          <a:latin typeface="Calibri" panose="020F0502020204030204" pitchFamily="34" charset="0"/>
                        </a:rPr>
                        <a:t>100%</a:t>
                      </a:r>
                    </a:p>
                  </a:txBody>
                  <a:tcPr marL="9525" marR="9525" marT="9525" marB="0" anchor="ctr"/>
                </a:tc>
                <a:tc>
                  <a:txBody>
                    <a:bodyPr/>
                    <a:lstStyle/>
                    <a:p>
                      <a:pPr algn="ctr" fontAlgn="b"/>
                      <a:r>
                        <a:rPr lang="en-US" sz="1600" b="0" i="0" u="none" strike="noStrike">
                          <a:effectLst/>
                          <a:latin typeface="Calibri" panose="020F0502020204030204" pitchFamily="34" charset="0"/>
                        </a:rPr>
                        <a:t>4.29 (7)</a:t>
                      </a:r>
                    </a:p>
                  </a:txBody>
                  <a:tcPr marL="9525" marR="9525" marT="9525" marB="0" anchor="ctr"/>
                </a:tc>
                <a:tc>
                  <a:txBody>
                    <a:bodyPr/>
                    <a:lstStyle/>
                    <a:p>
                      <a:pPr algn="ctr" fontAlgn="b"/>
                      <a:r>
                        <a:rPr lang="en-US" sz="1600" b="0" i="0" u="none" strike="noStrike" dirty="0">
                          <a:effectLst/>
                          <a:latin typeface="Calibri" panose="020F0502020204030204" pitchFamily="34" charset="0"/>
                        </a:rPr>
                        <a:t>4.45</a:t>
                      </a:r>
                    </a:p>
                  </a:txBody>
                  <a:tcPr marL="9525" marR="9525" marT="9525" marB="0" anchor="ctr"/>
                </a:tc>
                <a:tc>
                  <a:txBody>
                    <a:bodyPr/>
                    <a:lstStyle/>
                    <a:p>
                      <a:pPr algn="ctr" fontAlgn="b"/>
                      <a:r>
                        <a:rPr lang="en-US" sz="1600" b="0" i="0" u="none" strike="noStrike" dirty="0">
                          <a:effectLst/>
                          <a:latin typeface="Calibri" panose="020F0502020204030204" pitchFamily="34" charset="0"/>
                        </a:rPr>
                        <a:t>-0.17</a:t>
                      </a:r>
                    </a:p>
                  </a:txBody>
                  <a:tcPr marL="9525" marR="9525" marT="9525" marB="0" anchor="ctr"/>
                </a:tc>
                <a:extLst>
                  <a:ext uri="{0D108BD9-81ED-4DB2-BD59-A6C34878D82A}">
                    <a16:rowId xmlns:a16="http://schemas.microsoft.com/office/drawing/2014/main" val="10006"/>
                  </a:ext>
                </a:extLst>
              </a:tr>
              <a:tr h="452298">
                <a:tc>
                  <a:txBody>
                    <a:bodyPr/>
                    <a:lstStyle/>
                    <a:p>
                      <a:pPr algn="l" fontAlgn="b"/>
                      <a:r>
                        <a:rPr lang="en-US" sz="1600" b="0" i="0" u="none" strike="noStrike">
                          <a:effectLst/>
                          <a:latin typeface="Calibri" panose="020F0502020204030204" pitchFamily="34" charset="0"/>
                        </a:rPr>
                        <a:t>I would recommend my child's school to a friend.</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a:effectLst/>
                          <a:latin typeface="Calibri" panose="020F0502020204030204" pitchFamily="34" charset="0"/>
                        </a:rPr>
                        <a:t>4.29 (7)</a:t>
                      </a:r>
                    </a:p>
                  </a:txBody>
                  <a:tcPr marL="9525" marR="9525" marT="9525" marB="0" anchor="ctr"/>
                </a:tc>
                <a:tc>
                  <a:txBody>
                    <a:bodyPr/>
                    <a:lstStyle/>
                    <a:p>
                      <a:pPr algn="ctr" fontAlgn="b"/>
                      <a:r>
                        <a:rPr lang="en-US" sz="1600" b="0" i="0" u="none" strike="noStrike">
                          <a:effectLst/>
                          <a:latin typeface="Calibri" panose="020F0502020204030204" pitchFamily="34" charset="0"/>
                        </a:rPr>
                        <a:t>4.45</a:t>
                      </a:r>
                    </a:p>
                  </a:txBody>
                  <a:tcPr marL="9525" marR="9525" marT="9525" marB="0" anchor="ctr"/>
                </a:tc>
                <a:tc>
                  <a:txBody>
                    <a:bodyPr/>
                    <a:lstStyle/>
                    <a:p>
                      <a:pPr algn="ctr" fontAlgn="b"/>
                      <a:r>
                        <a:rPr lang="en-US" sz="1600" b="0" i="0" u="none" strike="noStrike" dirty="0">
                          <a:effectLst/>
                          <a:latin typeface="Calibri" panose="020F0502020204030204" pitchFamily="34" charset="0"/>
                        </a:rPr>
                        <a:t>-0.17</a:t>
                      </a:r>
                    </a:p>
                  </a:txBody>
                  <a:tcPr marL="9525" marR="9525" marT="9525" marB="0" anchor="ctr"/>
                </a:tc>
                <a:extLst>
                  <a:ext uri="{0D108BD9-81ED-4DB2-BD59-A6C34878D82A}">
                    <a16:rowId xmlns:a16="http://schemas.microsoft.com/office/drawing/2014/main" val="10007"/>
                  </a:ext>
                </a:extLst>
              </a:tr>
              <a:tr h="501623">
                <a:tc>
                  <a:txBody>
                    <a:bodyPr/>
                    <a:lstStyle/>
                    <a:p>
                      <a:pPr algn="l" fontAlgn="b"/>
                      <a:r>
                        <a:rPr lang="en-US" sz="1600" b="0" i="0" u="none" strike="noStrike" dirty="0">
                          <a:effectLst/>
                          <a:latin typeface="Calibri" panose="020F0502020204030204" pitchFamily="34" charset="0"/>
                        </a:rPr>
                        <a:t>I receive enough information to understand my child’s progress.</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3.86 (7)</a:t>
                      </a:r>
                    </a:p>
                  </a:txBody>
                  <a:tcPr marL="9525" marR="9525" marT="9525" marB="0" anchor="ctr"/>
                </a:tc>
                <a:tc>
                  <a:txBody>
                    <a:bodyPr/>
                    <a:lstStyle/>
                    <a:p>
                      <a:pPr algn="ctr" fontAlgn="b"/>
                      <a:r>
                        <a:rPr lang="en-US" sz="1600" b="0" i="0" u="none" strike="noStrike">
                          <a:effectLst/>
                          <a:latin typeface="Calibri" panose="020F0502020204030204" pitchFamily="34" charset="0"/>
                        </a:rPr>
                        <a:t>4.06</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-0.20</a:t>
                      </a:r>
                    </a:p>
                  </a:txBody>
                  <a:tcPr marL="9525" marR="9525" marT="9525" marB="0" anchor="ctr"/>
                </a:tc>
                <a:extLst>
                  <a:ext uri="{0D108BD9-81ED-4DB2-BD59-A6C34878D82A}">
                    <a16:rowId xmlns:a16="http://schemas.microsoft.com/office/drawing/2014/main" val="3247224180"/>
                  </a:ext>
                </a:extLst>
              </a:tr>
              <a:tr h="452298">
                <a:tc>
                  <a:txBody>
                    <a:bodyPr/>
                    <a:lstStyle/>
                    <a:p>
                      <a:pPr algn="l" fontAlgn="b"/>
                      <a:r>
                        <a:rPr lang="en-US" sz="1600" b="0" i="0" u="none" strike="noStrike">
                          <a:effectLst/>
                          <a:latin typeface="Calibri" panose="020F0502020204030204" pitchFamily="34" charset="0"/>
                        </a:rPr>
                        <a:t>I'm proud of our school.</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a:effectLst/>
                          <a:latin typeface="Calibri" panose="020F0502020204030204" pitchFamily="34" charset="0"/>
                        </a:rPr>
                        <a:t>4.29 (7)</a:t>
                      </a:r>
                    </a:p>
                  </a:txBody>
                  <a:tcPr marL="9525" marR="9525" marT="9525" marB="0" anchor="ctr"/>
                </a:tc>
                <a:tc>
                  <a:txBody>
                    <a:bodyPr/>
                    <a:lstStyle/>
                    <a:p>
                      <a:pPr algn="ctr" fontAlgn="b"/>
                      <a:r>
                        <a:rPr lang="en-US" sz="1600" b="0" i="0" u="none" strike="noStrike">
                          <a:effectLst/>
                          <a:latin typeface="Calibri" panose="020F0502020204030204" pitchFamily="34" charset="0"/>
                        </a:rPr>
                        <a:t>4.49</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-0.21</a:t>
                      </a:r>
                    </a:p>
                  </a:txBody>
                  <a:tcPr marL="9525" marR="9525" marT="9525" marB="0" anchor="ctr"/>
                </a:tc>
                <a:extLst>
                  <a:ext uri="{0D108BD9-81ED-4DB2-BD59-A6C34878D82A}">
                    <a16:rowId xmlns:a16="http://schemas.microsoft.com/office/drawing/2014/main" val="3497471824"/>
                  </a:ext>
                </a:extLst>
              </a:tr>
              <a:tr h="452298">
                <a:tc>
                  <a:txBody>
                    <a:bodyPr/>
                    <a:lstStyle/>
                    <a:p>
                      <a:pPr algn="l" fontAlgn="b"/>
                      <a:r>
                        <a:rPr lang="en-US" sz="1600" b="0" i="0" u="none" strike="noStrike">
                          <a:effectLst/>
                          <a:latin typeface="Calibri" panose="020F0502020204030204" pitchFamily="34" charset="0"/>
                        </a:rPr>
                        <a:t>I am comfortable contacting the principal.</a:t>
                      </a:r>
                    </a:p>
                  </a:txBody>
                  <a:tcPr marL="9525" marR="9525" marT="9525" marB="0" anchor="ctr"/>
                </a:tc>
                <a:tc>
                  <a:txBody>
                    <a:bodyPr/>
                    <a:lstStyle/>
                    <a:p>
                      <a:pPr algn="ctr" fontAlgn="b"/>
                      <a:r>
                        <a:rPr lang="en-US" sz="1600" b="0" i="0" u="none" strike="noStrike">
                          <a:effectLst/>
                          <a:latin typeface="Calibri" panose="020F0502020204030204" pitchFamily="34" charset="0"/>
                        </a:rPr>
                        <a:t>85%</a:t>
                      </a:r>
                    </a:p>
                  </a:txBody>
                  <a:tcPr marL="9525" marR="9525" marT="9525" marB="0" anchor="ctr"/>
                </a:tc>
                <a:tc>
                  <a:txBody>
                    <a:bodyPr/>
                    <a:lstStyle/>
                    <a:p>
                      <a:pPr algn="ctr" fontAlgn="b"/>
                      <a:r>
                        <a:rPr lang="en-US" sz="1600" b="0" i="0" u="none" strike="noStrike">
                          <a:effectLst/>
                          <a:latin typeface="Calibri" panose="020F0502020204030204" pitchFamily="34" charset="0"/>
                        </a:rPr>
                        <a:t>3.86 (7)</a:t>
                      </a:r>
                    </a:p>
                  </a:txBody>
                  <a:tcPr marL="9525" marR="9525" marT="9525" marB="0" anchor="ctr"/>
                </a:tc>
                <a:tc>
                  <a:txBody>
                    <a:bodyPr/>
                    <a:lstStyle/>
                    <a:p>
                      <a:pPr algn="ctr" fontAlgn="b"/>
                      <a:r>
                        <a:rPr lang="en-US" sz="1600" b="0" i="0" u="none" strike="noStrike">
                          <a:effectLst/>
                          <a:latin typeface="Calibri" panose="020F0502020204030204" pitchFamily="34" charset="0"/>
                        </a:rPr>
                        <a:t>4.21</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-0.35</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1935974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Yale School </a:t>
            </a:r>
            <a:r>
              <a:rPr lang="en-US" sz="3600" dirty="0"/>
              <a:t>(Slide 3/3)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4243451"/>
              </p:ext>
            </p:extLst>
          </p:nvPr>
        </p:nvGraphicFramePr>
        <p:xfrm>
          <a:off x="-4" y="1295405"/>
          <a:ext cx="9144003" cy="5562598"/>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33535">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392824">
                <a:tc>
                  <a:txBody>
                    <a:bodyPr/>
                    <a:lstStyle/>
                    <a:p>
                      <a:pPr algn="l" fontAlgn="b"/>
                      <a:r>
                        <a:rPr lang="en-US" sz="1600" b="0" i="0" u="none" strike="noStrike" dirty="0">
                          <a:effectLst/>
                          <a:latin typeface="Calibri" panose="020F0502020204030204" pitchFamily="34" charset="0"/>
                        </a:rPr>
                        <a:t>The school has a culture of high expectations.</a:t>
                      </a:r>
                    </a:p>
                  </a:txBody>
                  <a:tcPr marL="9525" marR="9525" marT="9525" marB="0" anchor="ctr"/>
                </a:tc>
                <a:tc>
                  <a:txBody>
                    <a:bodyPr/>
                    <a:lstStyle/>
                    <a:p>
                      <a:pPr algn="ctr" fontAlgn="b"/>
                      <a:r>
                        <a:rPr lang="en-US" sz="1600" b="0" i="0" u="none" strike="noStrike" dirty="0">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3.71 (7)</a:t>
                      </a:r>
                    </a:p>
                  </a:txBody>
                  <a:tcPr marL="9525" marR="9525" marT="9525" marB="0" anchor="ctr"/>
                </a:tc>
                <a:tc>
                  <a:txBody>
                    <a:bodyPr/>
                    <a:lstStyle/>
                    <a:p>
                      <a:pPr algn="ctr" fontAlgn="b"/>
                      <a:r>
                        <a:rPr lang="en-US" sz="1600" b="0" i="0" u="none" strike="noStrike">
                          <a:effectLst/>
                          <a:latin typeface="Calibri" panose="020F0502020204030204" pitchFamily="34" charset="0"/>
                        </a:rPr>
                        <a:t>4.14</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-0.42</a:t>
                      </a:r>
                    </a:p>
                  </a:txBody>
                  <a:tcPr marL="9525" marR="9525" marT="9525" marB="0" anchor="ctr"/>
                </a:tc>
                <a:extLst>
                  <a:ext uri="{0D108BD9-81ED-4DB2-BD59-A6C34878D82A}">
                    <a16:rowId xmlns:a16="http://schemas.microsoft.com/office/drawing/2014/main" val="10001"/>
                  </a:ext>
                </a:extLst>
              </a:tr>
              <a:tr h="503594">
                <a:tc>
                  <a:txBody>
                    <a:bodyPr/>
                    <a:lstStyle/>
                    <a:p>
                      <a:pPr algn="l" fontAlgn="b"/>
                      <a:r>
                        <a:rPr lang="en-US" sz="1600" b="0" i="0" u="none" strike="noStrike">
                          <a:effectLst/>
                          <a:latin typeface="Calibri" panose="020F0502020204030204" pitchFamily="34" charset="0"/>
                        </a:rPr>
                        <a:t>A climate of openness and trust exists between school administration and parents. </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dirty="0">
                          <a:effectLst/>
                          <a:latin typeface="Calibri" panose="020F0502020204030204" pitchFamily="34" charset="0"/>
                        </a:rPr>
                        <a:t>3.86 (7)</a:t>
                      </a:r>
                    </a:p>
                  </a:txBody>
                  <a:tcPr marL="9525" marR="9525" marT="9525" marB="0" anchor="ctr"/>
                </a:tc>
                <a:tc>
                  <a:txBody>
                    <a:bodyPr/>
                    <a:lstStyle/>
                    <a:p>
                      <a:pPr algn="ctr" fontAlgn="b"/>
                      <a:r>
                        <a:rPr lang="en-US" sz="1600" b="0" i="0" u="none" strike="noStrike" dirty="0">
                          <a:effectLst/>
                          <a:latin typeface="Calibri" panose="020F0502020204030204" pitchFamily="34" charset="0"/>
                        </a:rPr>
                        <a:t>4.30</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-0.44</a:t>
                      </a:r>
                    </a:p>
                  </a:txBody>
                  <a:tcPr marL="9525" marR="9525" marT="9525" marB="0" anchor="ctr"/>
                </a:tc>
                <a:extLst>
                  <a:ext uri="{0D108BD9-81ED-4DB2-BD59-A6C34878D82A}">
                    <a16:rowId xmlns:a16="http://schemas.microsoft.com/office/drawing/2014/main" val="10002"/>
                  </a:ext>
                </a:extLst>
              </a:tr>
              <a:tr h="503594">
                <a:tc>
                  <a:txBody>
                    <a:bodyPr/>
                    <a:lstStyle/>
                    <a:p>
                      <a:pPr algn="l" fontAlgn="b"/>
                      <a:r>
                        <a:rPr lang="en-US" sz="1600" b="0" i="0" u="none" strike="noStrike">
                          <a:effectLst/>
                          <a:latin typeface="Calibri" panose="020F0502020204030204" pitchFamily="34" charset="0"/>
                        </a:rPr>
                        <a:t>I am satisfied with the communication that comes from the school.</a:t>
                      </a:r>
                    </a:p>
                  </a:txBody>
                  <a:tcPr marL="9525" marR="9525" marT="9525" marB="0" anchor="ctr"/>
                </a:tc>
                <a:tc>
                  <a:txBody>
                    <a:bodyPr/>
                    <a:lstStyle/>
                    <a:p>
                      <a:pPr algn="ctr" fontAlgn="b"/>
                      <a:r>
                        <a:rPr lang="en-US" sz="1600" b="0" i="0" u="none" strike="noStrike" dirty="0">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3.71 (7)</a:t>
                      </a:r>
                    </a:p>
                  </a:txBody>
                  <a:tcPr marL="9525" marR="9525" marT="9525" marB="0" anchor="ctr"/>
                </a:tc>
                <a:tc>
                  <a:txBody>
                    <a:bodyPr/>
                    <a:lstStyle/>
                    <a:p>
                      <a:pPr algn="ctr" fontAlgn="b"/>
                      <a:r>
                        <a:rPr lang="en-US" sz="1600" b="0" i="0" u="none" strike="noStrike" dirty="0">
                          <a:effectLst/>
                          <a:latin typeface="Calibri" panose="020F0502020204030204" pitchFamily="34" charset="0"/>
                        </a:rPr>
                        <a:t>4.19</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-0.48</a:t>
                      </a:r>
                    </a:p>
                  </a:txBody>
                  <a:tcPr marL="9525" marR="9525" marT="9525" marB="0" anchor="ctr"/>
                </a:tc>
                <a:extLst>
                  <a:ext uri="{0D108BD9-81ED-4DB2-BD59-A6C34878D82A}">
                    <a16:rowId xmlns:a16="http://schemas.microsoft.com/office/drawing/2014/main" val="10003"/>
                  </a:ext>
                </a:extLst>
              </a:tr>
              <a:tr h="392824">
                <a:tc>
                  <a:txBody>
                    <a:bodyPr/>
                    <a:lstStyle/>
                    <a:p>
                      <a:pPr algn="l" fontAlgn="b"/>
                      <a:r>
                        <a:rPr lang="en-US" sz="1600" b="0" i="0" u="none" strike="noStrike">
                          <a:effectLst/>
                          <a:latin typeface="Calibri" panose="020F0502020204030204" pitchFamily="34" charset="0"/>
                        </a:rPr>
                        <a:t>There is a healthy culture at our school.</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3.86 (7)</a:t>
                      </a:r>
                    </a:p>
                  </a:txBody>
                  <a:tcPr marL="9525" marR="9525" marT="9525" marB="0" anchor="ctr"/>
                </a:tc>
                <a:tc>
                  <a:txBody>
                    <a:bodyPr/>
                    <a:lstStyle/>
                    <a:p>
                      <a:pPr algn="ctr" fontAlgn="b"/>
                      <a:r>
                        <a:rPr lang="en-US" sz="1600" b="0" i="0" u="none" strike="noStrike" dirty="0">
                          <a:effectLst/>
                          <a:latin typeface="Calibri" panose="020F0502020204030204" pitchFamily="34" charset="0"/>
                        </a:rPr>
                        <a:t>4.35</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-0.49</a:t>
                      </a:r>
                    </a:p>
                  </a:txBody>
                  <a:tcPr marL="9525" marR="9525" marT="9525" marB="0" anchor="ctr"/>
                </a:tc>
                <a:extLst>
                  <a:ext uri="{0D108BD9-81ED-4DB2-BD59-A6C34878D82A}">
                    <a16:rowId xmlns:a16="http://schemas.microsoft.com/office/drawing/2014/main" val="10004"/>
                  </a:ext>
                </a:extLst>
              </a:tr>
              <a:tr h="750567">
                <a:tc>
                  <a:txBody>
                    <a:bodyPr/>
                    <a:lstStyle/>
                    <a:p>
                      <a:pPr algn="l" fontAlgn="b"/>
                      <a:r>
                        <a:rPr lang="en-US" sz="1600" b="0" i="0" u="none" strike="noStrike" dirty="0">
                          <a:effectLst/>
                          <a:latin typeface="Calibri" panose="020F0502020204030204" pitchFamily="34" charset="0"/>
                        </a:rPr>
                        <a:t>Even though I may not always agree with decisions, the Principal is doing what it takes to make our school successful.</a:t>
                      </a:r>
                    </a:p>
                  </a:txBody>
                  <a:tcPr marL="9525" marR="9525" marT="9525" marB="0" anchor="ctr"/>
                </a:tc>
                <a:tc>
                  <a:txBody>
                    <a:bodyPr/>
                    <a:lstStyle/>
                    <a:p>
                      <a:pPr algn="ctr" fontAlgn="b"/>
                      <a:r>
                        <a:rPr lang="en-US" sz="1600" b="0" i="0" u="none" strike="noStrike">
                          <a:effectLst/>
                          <a:latin typeface="Calibri" panose="020F0502020204030204" pitchFamily="34" charset="0"/>
                        </a:rPr>
                        <a:t>75%</a:t>
                      </a:r>
                    </a:p>
                  </a:txBody>
                  <a:tcPr marL="9525" marR="9525" marT="9525" marB="0" anchor="ctr"/>
                </a:tc>
                <a:tc>
                  <a:txBody>
                    <a:bodyPr/>
                    <a:lstStyle/>
                    <a:p>
                      <a:pPr algn="ctr" fontAlgn="b"/>
                      <a:r>
                        <a:rPr lang="en-US" sz="1600" b="0" i="0" u="none" strike="noStrike">
                          <a:effectLst/>
                          <a:latin typeface="Calibri" panose="020F0502020204030204" pitchFamily="34" charset="0"/>
                        </a:rPr>
                        <a:t>3.50 (4)</a:t>
                      </a:r>
                    </a:p>
                  </a:txBody>
                  <a:tcPr marL="9525" marR="9525" marT="9525" marB="0" anchor="ctr"/>
                </a:tc>
                <a:tc>
                  <a:txBody>
                    <a:bodyPr/>
                    <a:lstStyle/>
                    <a:p>
                      <a:pPr algn="ctr" fontAlgn="b"/>
                      <a:r>
                        <a:rPr lang="en-US" sz="1600" b="0" i="0" u="none" strike="noStrike">
                          <a:effectLst/>
                          <a:latin typeface="Calibri" panose="020F0502020204030204" pitchFamily="34" charset="0"/>
                        </a:rPr>
                        <a:t>4.23</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-0.73</a:t>
                      </a:r>
                    </a:p>
                  </a:txBody>
                  <a:tcPr marL="9525" marR="9525" marT="9525" marB="0" anchor="ctr"/>
                </a:tc>
                <a:extLst>
                  <a:ext uri="{0D108BD9-81ED-4DB2-BD59-A6C34878D82A}">
                    <a16:rowId xmlns:a16="http://schemas.microsoft.com/office/drawing/2014/main" val="10005"/>
                  </a:ext>
                </a:extLst>
              </a:tr>
              <a:tr h="392824">
                <a:tc>
                  <a:txBody>
                    <a:bodyPr/>
                    <a:lstStyle/>
                    <a:p>
                      <a:pPr algn="l" fontAlgn="b"/>
                      <a:r>
                        <a:rPr lang="en-US" sz="1600" b="0" i="0" u="none" strike="noStrike">
                          <a:effectLst/>
                          <a:latin typeface="Calibri" panose="020F0502020204030204" pitchFamily="34" charset="0"/>
                        </a:rPr>
                        <a:t>The District employs high-quality teachers.</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3.71 (7)</a:t>
                      </a:r>
                    </a:p>
                  </a:txBody>
                  <a:tcPr marL="9525" marR="9525" marT="9525" marB="0" anchor="ctr"/>
                </a:tc>
                <a:tc>
                  <a:txBody>
                    <a:bodyPr/>
                    <a:lstStyle/>
                    <a:p>
                      <a:pPr algn="ctr" fontAlgn="b"/>
                      <a:r>
                        <a:rPr lang="en-US" sz="1600" b="0" i="0" u="none" strike="noStrike">
                          <a:effectLst/>
                          <a:latin typeface="Calibri" panose="020F0502020204030204" pitchFamily="34" charset="0"/>
                        </a:rPr>
                        <a:t>4.49</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-0.77</a:t>
                      </a:r>
                    </a:p>
                  </a:txBody>
                  <a:tcPr marL="9525" marR="9525" marT="9525" marB="0" anchor="ctr"/>
                </a:tc>
                <a:extLst>
                  <a:ext uri="{0D108BD9-81ED-4DB2-BD59-A6C34878D82A}">
                    <a16:rowId xmlns:a16="http://schemas.microsoft.com/office/drawing/2014/main" val="10006"/>
                  </a:ext>
                </a:extLst>
              </a:tr>
              <a:tr h="503594">
                <a:tc>
                  <a:txBody>
                    <a:bodyPr/>
                    <a:lstStyle/>
                    <a:p>
                      <a:pPr algn="l" fontAlgn="b"/>
                      <a:r>
                        <a:rPr lang="en-US" sz="1600" b="0" i="0" u="none" strike="noStrike">
                          <a:effectLst/>
                          <a:latin typeface="Calibri" panose="020F0502020204030204" pitchFamily="34" charset="0"/>
                        </a:rPr>
                        <a:t>When my child has a problem at school, he/she knows how to get help.</a:t>
                      </a:r>
                    </a:p>
                  </a:txBody>
                  <a:tcPr marL="9525" marR="9525" marT="9525" marB="0" anchor="ctr"/>
                </a:tc>
                <a:tc>
                  <a:txBody>
                    <a:bodyPr/>
                    <a:lstStyle/>
                    <a:p>
                      <a:pPr algn="ctr" fontAlgn="b"/>
                      <a:r>
                        <a:rPr lang="en-US" sz="1600" b="0" i="0" u="none" strike="noStrike">
                          <a:effectLst/>
                          <a:latin typeface="Calibri" panose="020F0502020204030204" pitchFamily="34" charset="0"/>
                        </a:rPr>
                        <a:t>57%</a:t>
                      </a:r>
                    </a:p>
                  </a:txBody>
                  <a:tcPr marL="9525" marR="9525" marT="9525" marB="0" anchor="ctr"/>
                </a:tc>
                <a:tc>
                  <a:txBody>
                    <a:bodyPr/>
                    <a:lstStyle/>
                    <a:p>
                      <a:pPr algn="ctr" fontAlgn="b"/>
                      <a:r>
                        <a:rPr lang="en-US" sz="1600" b="0" i="0" u="none" strike="noStrike">
                          <a:effectLst/>
                          <a:latin typeface="Calibri" panose="020F0502020204030204" pitchFamily="34" charset="0"/>
                        </a:rPr>
                        <a:t>3.29 (7)</a:t>
                      </a:r>
                    </a:p>
                  </a:txBody>
                  <a:tcPr marL="9525" marR="9525" marT="9525" marB="0" anchor="ctr"/>
                </a:tc>
                <a:tc>
                  <a:txBody>
                    <a:bodyPr/>
                    <a:lstStyle/>
                    <a:p>
                      <a:pPr algn="ctr" fontAlgn="b"/>
                      <a:r>
                        <a:rPr lang="en-US" sz="1600" b="0" i="0" u="none" strike="noStrike">
                          <a:effectLst/>
                          <a:latin typeface="Calibri" panose="020F0502020204030204" pitchFamily="34" charset="0"/>
                        </a:rPr>
                        <a:t>4.05</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-0.77</a:t>
                      </a:r>
                    </a:p>
                  </a:txBody>
                  <a:tcPr marL="9525" marR="9525" marT="9525" marB="0" anchor="ctr"/>
                </a:tc>
                <a:extLst>
                  <a:ext uri="{0D108BD9-81ED-4DB2-BD59-A6C34878D82A}">
                    <a16:rowId xmlns:a16="http://schemas.microsoft.com/office/drawing/2014/main" val="10007"/>
                  </a:ext>
                </a:extLst>
              </a:tr>
              <a:tr h="392824">
                <a:tc>
                  <a:txBody>
                    <a:bodyPr/>
                    <a:lstStyle/>
                    <a:p>
                      <a:pPr algn="l" fontAlgn="b"/>
                      <a:r>
                        <a:rPr lang="en-US" sz="1600" b="0" i="0" u="none" strike="noStrike">
                          <a:effectLst/>
                          <a:latin typeface="Calibri" panose="020F0502020204030204" pitchFamily="34" charset="0"/>
                        </a:rPr>
                        <a:t>I am satisfied with our school's efforts to prevent bullying.</a:t>
                      </a:r>
                    </a:p>
                  </a:txBody>
                  <a:tcPr marL="9525" marR="9525" marT="9525" marB="0" anchor="ctr"/>
                </a:tc>
                <a:tc>
                  <a:txBody>
                    <a:bodyPr/>
                    <a:lstStyle/>
                    <a:p>
                      <a:pPr algn="ctr" fontAlgn="b"/>
                      <a:r>
                        <a:rPr lang="en-US" sz="1600" b="0" i="0" u="none" strike="noStrike">
                          <a:effectLst/>
                          <a:latin typeface="Calibri" panose="020F0502020204030204" pitchFamily="34" charset="0"/>
                        </a:rPr>
                        <a:t>57%</a:t>
                      </a:r>
                    </a:p>
                  </a:txBody>
                  <a:tcPr marL="9525" marR="9525" marT="9525" marB="0" anchor="ctr"/>
                </a:tc>
                <a:tc>
                  <a:txBody>
                    <a:bodyPr/>
                    <a:lstStyle/>
                    <a:p>
                      <a:pPr algn="ctr" fontAlgn="b"/>
                      <a:r>
                        <a:rPr lang="en-US" sz="1600" b="0" i="0" u="none" strike="noStrike">
                          <a:effectLst/>
                          <a:latin typeface="Calibri" panose="020F0502020204030204" pitchFamily="34" charset="0"/>
                        </a:rPr>
                        <a:t>3.00 (7)</a:t>
                      </a:r>
                    </a:p>
                  </a:txBody>
                  <a:tcPr marL="9525" marR="9525" marT="9525" marB="0" anchor="ctr"/>
                </a:tc>
                <a:tc>
                  <a:txBody>
                    <a:bodyPr/>
                    <a:lstStyle/>
                    <a:p>
                      <a:pPr algn="ctr" fontAlgn="b"/>
                      <a:r>
                        <a:rPr lang="en-US" sz="1600" b="0" i="0" u="none" strike="noStrike">
                          <a:effectLst/>
                          <a:latin typeface="Calibri" panose="020F0502020204030204" pitchFamily="34" charset="0"/>
                        </a:rPr>
                        <a:t>4.00</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3247224180"/>
                  </a:ext>
                </a:extLst>
              </a:tr>
              <a:tr h="392824">
                <a:tc>
                  <a:txBody>
                    <a:bodyPr/>
                    <a:lstStyle/>
                    <a:p>
                      <a:pPr algn="l" fontAlgn="b"/>
                      <a:r>
                        <a:rPr lang="en-US" sz="1600" b="0" i="0" u="none" strike="noStrike">
                          <a:effectLst/>
                          <a:latin typeface="Calibri" panose="020F0502020204030204" pitchFamily="34" charset="0"/>
                        </a:rPr>
                        <a:t>The report card is clear and understandable.</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3.86 (7)</a:t>
                      </a:r>
                    </a:p>
                  </a:txBody>
                  <a:tcPr marL="9525" marR="9525" marT="9525" marB="0" anchor="ctr"/>
                </a:tc>
                <a:tc>
                  <a:txBody>
                    <a:bodyPr/>
                    <a:lstStyle/>
                    <a:p>
                      <a:pPr algn="ctr" fontAlgn="b"/>
                      <a:r>
                        <a:rPr lang="en-US" sz="1600" b="0" i="0" u="none" strike="noStrike">
                          <a:effectLst/>
                          <a:latin typeface="Calibri" panose="020F0502020204030204" pitchFamily="34" charset="0"/>
                        </a:rPr>
                        <a:t>N/A</a:t>
                      </a:r>
                    </a:p>
                  </a:txBody>
                  <a:tcPr marL="9525" marR="9525" marT="9525" marB="0" anchor="ctr"/>
                </a:tc>
                <a:tc>
                  <a:txBody>
                    <a:bodyPr/>
                    <a:lstStyle/>
                    <a:p>
                      <a:pPr algn="ctr" fontAlgn="b"/>
                      <a:r>
                        <a:rPr lang="en-US" sz="1600" b="0" i="0" u="none" strike="noStrike" dirty="0">
                          <a:effectLst/>
                          <a:latin typeface="Calibri" panose="020F0502020204030204" pitchFamily="34" charset="0"/>
                        </a:rPr>
                        <a:t>N/A</a:t>
                      </a:r>
                    </a:p>
                  </a:txBody>
                  <a:tcPr marL="9525" marR="9525" marT="9525" marB="0" anchor="ctr"/>
                </a:tc>
                <a:extLst>
                  <a:ext uri="{0D108BD9-81ED-4DB2-BD59-A6C34878D82A}">
                    <a16:rowId xmlns:a16="http://schemas.microsoft.com/office/drawing/2014/main" val="3497471824"/>
                  </a:ext>
                </a:extLst>
              </a:tr>
              <a:tr h="503594">
                <a:tc>
                  <a:txBody>
                    <a:bodyPr/>
                    <a:lstStyle/>
                    <a:p>
                      <a:pPr algn="l" fontAlgn="b"/>
                      <a:r>
                        <a:rPr lang="en-US" sz="1600" b="0" i="0" u="none" strike="noStrike">
                          <a:effectLst/>
                          <a:latin typeface="Calibri" panose="020F0502020204030204" pitchFamily="34" charset="0"/>
                        </a:rPr>
                        <a:t>The front office staff makes me feel welcome and addresses my concerns.</a:t>
                      </a:r>
                    </a:p>
                  </a:txBody>
                  <a:tcPr marL="9525" marR="9525" marT="9525" marB="0" anchor="ctr"/>
                </a:tc>
                <a:tc>
                  <a:txBody>
                    <a:bodyPr/>
                    <a:lstStyle/>
                    <a:p>
                      <a:pPr algn="ctr" fontAlgn="b"/>
                      <a:r>
                        <a:rPr lang="en-US" sz="1600" b="0" i="0" u="none" strike="noStrike">
                          <a:effectLst/>
                          <a:latin typeface="Calibri" panose="020F0502020204030204" pitchFamily="34" charset="0"/>
                        </a:rPr>
                        <a:t>75%</a:t>
                      </a:r>
                    </a:p>
                  </a:txBody>
                  <a:tcPr marL="9525" marR="9525" marT="9525" marB="0" anchor="ctr"/>
                </a:tc>
                <a:tc>
                  <a:txBody>
                    <a:bodyPr/>
                    <a:lstStyle/>
                    <a:p>
                      <a:pPr algn="ctr" fontAlgn="b"/>
                      <a:r>
                        <a:rPr lang="en-US" sz="1600" b="0" i="0" u="none" strike="noStrike">
                          <a:effectLst/>
                          <a:latin typeface="Calibri" panose="020F0502020204030204" pitchFamily="34" charset="0"/>
                        </a:rPr>
                        <a:t>3.75 (4)</a:t>
                      </a:r>
                    </a:p>
                  </a:txBody>
                  <a:tcPr marL="9525" marR="9525" marT="9525" marB="0" anchor="ctr"/>
                </a:tc>
                <a:tc>
                  <a:txBody>
                    <a:bodyPr/>
                    <a:lstStyle/>
                    <a:p>
                      <a:pPr algn="ctr" fontAlgn="b"/>
                      <a:r>
                        <a:rPr lang="en-US" sz="1600" b="0" i="0" u="none" strike="noStrike">
                          <a:effectLst/>
                          <a:latin typeface="Calibri" panose="020F0502020204030204" pitchFamily="34" charset="0"/>
                        </a:rPr>
                        <a:t>N/A</a:t>
                      </a:r>
                    </a:p>
                  </a:txBody>
                  <a:tcPr marL="9525" marR="9525" marT="9525" marB="0" anchor="ctr"/>
                </a:tc>
                <a:tc>
                  <a:txBody>
                    <a:bodyPr/>
                    <a:lstStyle/>
                    <a:p>
                      <a:pPr algn="ctr" fontAlgn="b"/>
                      <a:r>
                        <a:rPr lang="en-US" sz="1600" b="0" i="0" u="none" strike="noStrike" dirty="0">
                          <a:effectLst/>
                          <a:latin typeface="Calibri" panose="020F0502020204030204" pitchFamily="34" charset="0"/>
                        </a:rPr>
                        <a:t>N/A</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24801583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Academic expectations at Yale School are: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564104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37478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The overall use of technology at Yale School is: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2638479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41014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Intermediate School </a:t>
            </a:r>
            <a:r>
              <a:rPr lang="en-US" sz="3600" dirty="0"/>
              <a:t>(Slide 1/3)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23831503"/>
              </p:ext>
            </p:extLst>
          </p:nvPr>
        </p:nvGraphicFramePr>
        <p:xfrm>
          <a:off x="-4" y="1295404"/>
          <a:ext cx="9144003" cy="5562592"/>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36506">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505389">
                <a:tc>
                  <a:txBody>
                    <a:bodyPr/>
                    <a:lstStyle/>
                    <a:p>
                      <a:pPr algn="l" fontAlgn="b"/>
                      <a:r>
                        <a:rPr lang="en-US" sz="1600" b="0" i="0" u="none" strike="noStrike" dirty="0">
                          <a:effectLst/>
                          <a:latin typeface="Calibri" panose="020F0502020204030204" pitchFamily="34" charset="0"/>
                        </a:rPr>
                        <a:t>I receive enough information to understand my child’s progress.</a:t>
                      </a:r>
                    </a:p>
                  </a:txBody>
                  <a:tcPr marL="9525" marR="9525" marT="9525" marB="0" anchor="ctr"/>
                </a:tc>
                <a:tc>
                  <a:txBody>
                    <a:bodyPr/>
                    <a:lstStyle/>
                    <a:p>
                      <a:pPr algn="ctr" fontAlgn="b"/>
                      <a:r>
                        <a:rPr lang="en-US" sz="1600" b="0" i="0" u="none" strike="noStrike" dirty="0">
                          <a:effectLst/>
                          <a:latin typeface="Calibri" panose="020F0502020204030204" pitchFamily="34" charset="0"/>
                        </a:rPr>
                        <a:t>82%</a:t>
                      </a:r>
                    </a:p>
                  </a:txBody>
                  <a:tcPr marL="9525" marR="9525" marT="9525" marB="0" anchor="ctr"/>
                </a:tc>
                <a:tc>
                  <a:txBody>
                    <a:bodyPr/>
                    <a:lstStyle/>
                    <a:p>
                      <a:pPr algn="ctr" fontAlgn="b"/>
                      <a:r>
                        <a:rPr lang="en-US" sz="1600" b="0" i="0" u="none" strike="noStrike" dirty="0">
                          <a:effectLst/>
                          <a:latin typeface="Calibri" panose="020F0502020204030204" pitchFamily="34" charset="0"/>
                        </a:rPr>
                        <a:t>3.99 (82)</a:t>
                      </a:r>
                    </a:p>
                  </a:txBody>
                  <a:tcPr marL="9525" marR="9525" marT="9525" marB="0" anchor="ctr"/>
                </a:tc>
                <a:tc>
                  <a:txBody>
                    <a:bodyPr/>
                    <a:lstStyle/>
                    <a:p>
                      <a:pPr algn="ctr" fontAlgn="b"/>
                      <a:r>
                        <a:rPr lang="en-US" sz="1600" b="0" i="0" u="none" strike="noStrike">
                          <a:effectLst/>
                          <a:latin typeface="Calibri" panose="020F0502020204030204" pitchFamily="34" charset="0"/>
                        </a:rPr>
                        <a:t>4.06</a:t>
                      </a:r>
                    </a:p>
                  </a:txBody>
                  <a:tcPr marL="9525" marR="9525" marT="9525" marB="0" anchor="ctr"/>
                </a:tc>
                <a:tc>
                  <a:txBody>
                    <a:bodyPr/>
                    <a:lstStyle/>
                    <a:p>
                      <a:pPr algn="ctr" fontAlgn="b"/>
                      <a:r>
                        <a:rPr lang="en-US" sz="1600" b="0" i="0" u="none" strike="noStrike">
                          <a:effectLst/>
                          <a:latin typeface="Calibri" panose="020F0502020204030204" pitchFamily="34" charset="0"/>
                        </a:rPr>
                        <a:t>-0.07</a:t>
                      </a:r>
                    </a:p>
                  </a:txBody>
                  <a:tcPr marL="9525" marR="9525" marT="9525" marB="0" anchor="ctr"/>
                </a:tc>
                <a:extLst>
                  <a:ext uri="{0D108BD9-81ED-4DB2-BD59-A6C34878D82A}">
                    <a16:rowId xmlns:a16="http://schemas.microsoft.com/office/drawing/2014/main" val="10001"/>
                  </a:ext>
                </a:extLst>
              </a:tr>
              <a:tr h="505389">
                <a:tc>
                  <a:txBody>
                    <a:bodyPr/>
                    <a:lstStyle/>
                    <a:p>
                      <a:pPr algn="l" fontAlgn="b"/>
                      <a:r>
                        <a:rPr lang="en-US" sz="1600" b="0" i="0" u="none" strike="noStrike">
                          <a:effectLst/>
                          <a:latin typeface="Calibri" panose="020F0502020204030204" pitchFamily="34" charset="0"/>
                        </a:rPr>
                        <a:t>When my child has a problem at school, he/she knows how to get help.</a:t>
                      </a:r>
                    </a:p>
                  </a:txBody>
                  <a:tcPr marL="9525" marR="9525" marT="9525" marB="0" anchor="ctr"/>
                </a:tc>
                <a:tc>
                  <a:txBody>
                    <a:bodyPr/>
                    <a:lstStyle/>
                    <a:p>
                      <a:pPr algn="ctr" fontAlgn="b"/>
                      <a:r>
                        <a:rPr lang="en-US" sz="1600" b="0" i="0" u="none" strike="noStrike" dirty="0">
                          <a:effectLst/>
                          <a:latin typeface="Calibri" panose="020F0502020204030204" pitchFamily="34" charset="0"/>
                        </a:rPr>
                        <a:t>83%</a:t>
                      </a:r>
                    </a:p>
                  </a:txBody>
                  <a:tcPr marL="9525" marR="9525" marT="9525" marB="0" anchor="ctr"/>
                </a:tc>
                <a:tc>
                  <a:txBody>
                    <a:bodyPr/>
                    <a:lstStyle/>
                    <a:p>
                      <a:pPr algn="ctr" fontAlgn="b"/>
                      <a:r>
                        <a:rPr lang="en-US" sz="1600" b="0" i="0" u="none" strike="noStrike" dirty="0">
                          <a:effectLst/>
                          <a:latin typeface="Calibri" panose="020F0502020204030204" pitchFamily="34" charset="0"/>
                        </a:rPr>
                        <a:t>3.99 (79)</a:t>
                      </a:r>
                    </a:p>
                  </a:txBody>
                  <a:tcPr marL="9525" marR="9525" marT="9525" marB="0" anchor="ctr"/>
                </a:tc>
                <a:tc>
                  <a:txBody>
                    <a:bodyPr/>
                    <a:lstStyle/>
                    <a:p>
                      <a:pPr algn="ctr" fontAlgn="b"/>
                      <a:r>
                        <a:rPr lang="en-US" sz="1600" b="0" i="0" u="none" strike="noStrike" dirty="0">
                          <a:effectLst/>
                          <a:latin typeface="Calibri" panose="020F0502020204030204" pitchFamily="34" charset="0"/>
                        </a:rPr>
                        <a:t>4.05</a:t>
                      </a:r>
                    </a:p>
                  </a:txBody>
                  <a:tcPr marL="9525" marR="9525" marT="9525" marB="0" anchor="ctr"/>
                </a:tc>
                <a:tc>
                  <a:txBody>
                    <a:bodyPr/>
                    <a:lstStyle/>
                    <a:p>
                      <a:pPr algn="ctr" fontAlgn="b"/>
                      <a:r>
                        <a:rPr lang="en-US" sz="1600" b="0" i="0" u="none" strike="noStrike">
                          <a:effectLst/>
                          <a:latin typeface="Calibri" panose="020F0502020204030204" pitchFamily="34" charset="0"/>
                        </a:rPr>
                        <a:t>-0.07</a:t>
                      </a:r>
                    </a:p>
                  </a:txBody>
                  <a:tcPr marL="9525" marR="9525" marT="9525" marB="0" anchor="ctr"/>
                </a:tc>
                <a:extLst>
                  <a:ext uri="{0D108BD9-81ED-4DB2-BD59-A6C34878D82A}">
                    <a16:rowId xmlns:a16="http://schemas.microsoft.com/office/drawing/2014/main" val="10002"/>
                  </a:ext>
                </a:extLst>
              </a:tr>
              <a:tr h="423438">
                <a:tc>
                  <a:txBody>
                    <a:bodyPr/>
                    <a:lstStyle/>
                    <a:p>
                      <a:pPr algn="l" fontAlgn="b"/>
                      <a:r>
                        <a:rPr lang="en-US" sz="1600" b="0" i="0" u="none" strike="noStrike">
                          <a:effectLst/>
                          <a:latin typeface="Calibri" panose="020F0502020204030204" pitchFamily="34" charset="0"/>
                        </a:rPr>
                        <a:t>Teachers personalize instruction to meet my child's needs. </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3.92 (78)</a:t>
                      </a:r>
                    </a:p>
                  </a:txBody>
                  <a:tcPr marL="9525" marR="9525" marT="9525" marB="0" anchor="ctr"/>
                </a:tc>
                <a:tc>
                  <a:txBody>
                    <a:bodyPr/>
                    <a:lstStyle/>
                    <a:p>
                      <a:pPr algn="ctr" fontAlgn="b"/>
                      <a:r>
                        <a:rPr lang="en-US" sz="1600" b="0" i="0" u="none" strike="noStrike" dirty="0">
                          <a:effectLst/>
                          <a:latin typeface="Calibri" panose="020F0502020204030204" pitchFamily="34" charset="0"/>
                        </a:rPr>
                        <a:t>4.02</a:t>
                      </a:r>
                    </a:p>
                  </a:txBody>
                  <a:tcPr marL="9525" marR="9525" marT="9525" marB="0" anchor="ctr"/>
                </a:tc>
                <a:tc>
                  <a:txBody>
                    <a:bodyPr/>
                    <a:lstStyle/>
                    <a:p>
                      <a:pPr algn="ctr" fontAlgn="b"/>
                      <a:r>
                        <a:rPr lang="en-US" sz="1600" b="0" i="0" u="none" strike="noStrike">
                          <a:effectLst/>
                          <a:latin typeface="Calibri" panose="020F0502020204030204" pitchFamily="34" charset="0"/>
                        </a:rPr>
                        <a:t>-0.10</a:t>
                      </a:r>
                    </a:p>
                  </a:txBody>
                  <a:tcPr marL="9525" marR="9525" marT="9525" marB="0" anchor="ctr"/>
                </a:tc>
                <a:extLst>
                  <a:ext uri="{0D108BD9-81ED-4DB2-BD59-A6C34878D82A}">
                    <a16:rowId xmlns:a16="http://schemas.microsoft.com/office/drawing/2014/main" val="10003"/>
                  </a:ext>
                </a:extLst>
              </a:tr>
              <a:tr h="423438">
                <a:tc>
                  <a:txBody>
                    <a:bodyPr/>
                    <a:lstStyle/>
                    <a:p>
                      <a:pPr algn="l" fontAlgn="b"/>
                      <a:r>
                        <a:rPr lang="en-US" sz="1600" b="0" i="0" u="none" strike="noStrike">
                          <a:effectLst/>
                          <a:latin typeface="Calibri" panose="020F0502020204030204" pitchFamily="34" charset="0"/>
                        </a:rPr>
                        <a:t>The amount of homework given to my child is appropriate. </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3.91 (81)</a:t>
                      </a:r>
                    </a:p>
                  </a:txBody>
                  <a:tcPr marL="9525" marR="9525" marT="9525" marB="0" anchor="ctr"/>
                </a:tc>
                <a:tc>
                  <a:txBody>
                    <a:bodyPr/>
                    <a:lstStyle/>
                    <a:p>
                      <a:pPr algn="ctr" fontAlgn="b"/>
                      <a:r>
                        <a:rPr lang="en-US" sz="1600" b="0" i="0" u="none" strike="noStrike" dirty="0">
                          <a:effectLst/>
                          <a:latin typeface="Calibri" panose="020F0502020204030204" pitchFamily="34" charset="0"/>
                        </a:rPr>
                        <a:t>4.03</a:t>
                      </a:r>
                    </a:p>
                  </a:txBody>
                  <a:tcPr marL="9525" marR="9525" marT="9525" marB="0" anchor="ctr"/>
                </a:tc>
                <a:tc>
                  <a:txBody>
                    <a:bodyPr/>
                    <a:lstStyle/>
                    <a:p>
                      <a:pPr algn="ctr" fontAlgn="b"/>
                      <a:r>
                        <a:rPr lang="en-US" sz="1600" b="0" i="0" u="none" strike="noStrike">
                          <a:effectLst/>
                          <a:latin typeface="Calibri" panose="020F0502020204030204" pitchFamily="34" charset="0"/>
                        </a:rPr>
                        <a:t>-0.11</a:t>
                      </a:r>
                    </a:p>
                  </a:txBody>
                  <a:tcPr marL="9525" marR="9525" marT="9525" marB="0" anchor="ctr"/>
                </a:tc>
                <a:extLst>
                  <a:ext uri="{0D108BD9-81ED-4DB2-BD59-A6C34878D82A}">
                    <a16:rowId xmlns:a16="http://schemas.microsoft.com/office/drawing/2014/main" val="10004"/>
                  </a:ext>
                </a:extLst>
              </a:tr>
              <a:tr h="505389">
                <a:tc>
                  <a:txBody>
                    <a:bodyPr/>
                    <a:lstStyle/>
                    <a:p>
                      <a:pPr algn="l" fontAlgn="b"/>
                      <a:r>
                        <a:rPr lang="en-US" sz="1600" b="0" i="0" u="none" strike="noStrike">
                          <a:effectLst/>
                          <a:latin typeface="Calibri" panose="020F0502020204030204" pitchFamily="34" charset="0"/>
                        </a:rPr>
                        <a:t>My school provides appropriate opportunities for parental involvement.</a:t>
                      </a:r>
                    </a:p>
                  </a:txBody>
                  <a:tcPr marL="9525" marR="9525" marT="9525" marB="0" anchor="ctr"/>
                </a:tc>
                <a:tc>
                  <a:txBody>
                    <a:bodyPr/>
                    <a:lstStyle/>
                    <a:p>
                      <a:pPr algn="ctr" fontAlgn="b"/>
                      <a:r>
                        <a:rPr lang="en-US" sz="1600" b="0" i="0" u="none" strike="noStrike">
                          <a:effectLst/>
                          <a:latin typeface="Calibri" panose="020F0502020204030204" pitchFamily="34" charset="0"/>
                        </a:rPr>
                        <a:t>93%</a:t>
                      </a:r>
                    </a:p>
                  </a:txBody>
                  <a:tcPr marL="9525" marR="9525" marT="9525" marB="0" anchor="ctr"/>
                </a:tc>
                <a:tc>
                  <a:txBody>
                    <a:bodyPr/>
                    <a:lstStyle/>
                    <a:p>
                      <a:pPr algn="ctr" fontAlgn="b"/>
                      <a:r>
                        <a:rPr lang="en-US" sz="1600" b="0" i="0" u="none" strike="noStrike">
                          <a:effectLst/>
                          <a:latin typeface="Calibri" panose="020F0502020204030204" pitchFamily="34" charset="0"/>
                        </a:rPr>
                        <a:t>4.24 (80)</a:t>
                      </a:r>
                    </a:p>
                  </a:txBody>
                  <a:tcPr marL="9525" marR="9525" marT="9525" marB="0" anchor="ctr"/>
                </a:tc>
                <a:tc>
                  <a:txBody>
                    <a:bodyPr/>
                    <a:lstStyle/>
                    <a:p>
                      <a:pPr algn="ctr" fontAlgn="b"/>
                      <a:r>
                        <a:rPr lang="en-US" sz="1600" b="0" i="0" u="none" strike="noStrike" dirty="0">
                          <a:effectLst/>
                          <a:latin typeface="Calibri" panose="020F0502020204030204" pitchFamily="34" charset="0"/>
                        </a:rPr>
                        <a:t>4.37</a:t>
                      </a:r>
                    </a:p>
                  </a:txBody>
                  <a:tcPr marL="9525" marR="9525" marT="9525" marB="0" anchor="ctr"/>
                </a:tc>
                <a:tc>
                  <a:txBody>
                    <a:bodyPr/>
                    <a:lstStyle/>
                    <a:p>
                      <a:pPr algn="ctr" fontAlgn="b"/>
                      <a:r>
                        <a:rPr lang="en-US" sz="1600" b="0" i="0" u="none" strike="noStrike">
                          <a:effectLst/>
                          <a:latin typeface="Calibri" panose="020F0502020204030204" pitchFamily="34" charset="0"/>
                        </a:rPr>
                        <a:t>-0.13</a:t>
                      </a:r>
                    </a:p>
                  </a:txBody>
                  <a:tcPr marL="9525" marR="9525" marT="9525" marB="0" anchor="ctr"/>
                </a:tc>
                <a:extLst>
                  <a:ext uri="{0D108BD9-81ED-4DB2-BD59-A6C34878D82A}">
                    <a16:rowId xmlns:a16="http://schemas.microsoft.com/office/drawing/2014/main" val="10005"/>
                  </a:ext>
                </a:extLst>
              </a:tr>
              <a:tr h="423438">
                <a:tc>
                  <a:txBody>
                    <a:bodyPr/>
                    <a:lstStyle/>
                    <a:p>
                      <a:pPr algn="l" fontAlgn="b"/>
                      <a:r>
                        <a:rPr lang="en-US" sz="1600" b="0" i="0" u="none" strike="noStrike">
                          <a:effectLst/>
                          <a:latin typeface="Calibri" panose="020F0502020204030204" pitchFamily="34" charset="0"/>
                        </a:rPr>
                        <a:t>There is a healthy culture at our school.</a:t>
                      </a:r>
                    </a:p>
                  </a:txBody>
                  <a:tcPr marL="9525" marR="9525" marT="9525" marB="0" anchor="ctr"/>
                </a:tc>
                <a:tc>
                  <a:txBody>
                    <a:bodyPr/>
                    <a:lstStyle/>
                    <a:p>
                      <a:pPr algn="ctr" fontAlgn="b"/>
                      <a:r>
                        <a:rPr lang="en-US" sz="1600" b="0" i="0" u="none" strike="noStrike">
                          <a:effectLst/>
                          <a:latin typeface="Calibri" panose="020F0502020204030204" pitchFamily="34" charset="0"/>
                        </a:rPr>
                        <a:t>92%</a:t>
                      </a:r>
                    </a:p>
                  </a:txBody>
                  <a:tcPr marL="9525" marR="9525" marT="9525" marB="0" anchor="ctr"/>
                </a:tc>
                <a:tc>
                  <a:txBody>
                    <a:bodyPr/>
                    <a:lstStyle/>
                    <a:p>
                      <a:pPr algn="ctr" fontAlgn="b"/>
                      <a:r>
                        <a:rPr lang="en-US" sz="1600" b="0" i="0" u="none" strike="noStrike">
                          <a:effectLst/>
                          <a:latin typeface="Calibri" panose="020F0502020204030204" pitchFamily="34" charset="0"/>
                        </a:rPr>
                        <a:t>4.21 (73)</a:t>
                      </a:r>
                    </a:p>
                  </a:txBody>
                  <a:tcPr marL="9525" marR="9525" marT="9525" marB="0" anchor="ctr"/>
                </a:tc>
                <a:tc>
                  <a:txBody>
                    <a:bodyPr/>
                    <a:lstStyle/>
                    <a:p>
                      <a:pPr algn="ctr" fontAlgn="b"/>
                      <a:r>
                        <a:rPr lang="en-US" sz="1600" b="0" i="0" u="none" strike="noStrike" dirty="0">
                          <a:effectLst/>
                          <a:latin typeface="Calibri" panose="020F0502020204030204" pitchFamily="34" charset="0"/>
                        </a:rPr>
                        <a:t>4.35</a:t>
                      </a:r>
                    </a:p>
                  </a:txBody>
                  <a:tcPr marL="9525" marR="9525" marT="9525" marB="0" anchor="ctr"/>
                </a:tc>
                <a:tc>
                  <a:txBody>
                    <a:bodyPr/>
                    <a:lstStyle/>
                    <a:p>
                      <a:pPr algn="ctr" fontAlgn="b"/>
                      <a:r>
                        <a:rPr lang="en-US" sz="1600" b="0" i="0" u="none" strike="noStrike">
                          <a:effectLst/>
                          <a:latin typeface="Calibri" panose="020F0502020204030204" pitchFamily="34" charset="0"/>
                        </a:rPr>
                        <a:t>-0.15</a:t>
                      </a:r>
                    </a:p>
                  </a:txBody>
                  <a:tcPr marL="9525" marR="9525" marT="9525" marB="0" anchor="ctr"/>
                </a:tc>
                <a:extLst>
                  <a:ext uri="{0D108BD9-81ED-4DB2-BD59-A6C34878D82A}">
                    <a16:rowId xmlns:a16="http://schemas.microsoft.com/office/drawing/2014/main" val="10006"/>
                  </a:ext>
                </a:extLst>
              </a:tr>
              <a:tr h="505389">
                <a:tc>
                  <a:txBody>
                    <a:bodyPr/>
                    <a:lstStyle/>
                    <a:p>
                      <a:pPr algn="l" fontAlgn="b"/>
                      <a:r>
                        <a:rPr lang="en-US" sz="1600" b="0" i="0" u="none" strike="noStrike">
                          <a:effectLst/>
                          <a:latin typeface="Calibri" panose="020F0502020204030204" pitchFamily="34" charset="0"/>
                        </a:rPr>
                        <a:t>My child is being adequately prepared for the next grade level or college/career/life after high school.</a:t>
                      </a:r>
                    </a:p>
                  </a:txBody>
                  <a:tcPr marL="9525" marR="9525" marT="9525" marB="0" anchor="ctr"/>
                </a:tc>
                <a:tc>
                  <a:txBody>
                    <a:bodyPr/>
                    <a:lstStyle/>
                    <a:p>
                      <a:pPr algn="ctr" fontAlgn="b"/>
                      <a:r>
                        <a:rPr lang="en-US" sz="1600" b="0" i="0" u="none" strike="noStrike">
                          <a:effectLst/>
                          <a:latin typeface="Calibri" panose="020F0502020204030204" pitchFamily="34" charset="0"/>
                        </a:rPr>
                        <a:t>85%</a:t>
                      </a:r>
                    </a:p>
                  </a:txBody>
                  <a:tcPr marL="9525" marR="9525" marT="9525" marB="0" anchor="ctr"/>
                </a:tc>
                <a:tc>
                  <a:txBody>
                    <a:bodyPr/>
                    <a:lstStyle/>
                    <a:p>
                      <a:pPr algn="ctr" fontAlgn="b"/>
                      <a:r>
                        <a:rPr lang="en-US" sz="1600" b="0" i="0" u="none" strike="noStrike">
                          <a:effectLst/>
                          <a:latin typeface="Calibri" panose="020F0502020204030204" pitchFamily="34" charset="0"/>
                        </a:rPr>
                        <a:t>4.05 (79)</a:t>
                      </a:r>
                    </a:p>
                  </a:txBody>
                  <a:tcPr marL="9525" marR="9525" marT="9525" marB="0" anchor="ctr"/>
                </a:tc>
                <a:tc>
                  <a:txBody>
                    <a:bodyPr/>
                    <a:lstStyle/>
                    <a:p>
                      <a:pPr algn="ctr" fontAlgn="b"/>
                      <a:r>
                        <a:rPr lang="en-US" sz="1600" b="0" i="0" u="none" strike="noStrike" dirty="0">
                          <a:effectLst/>
                          <a:latin typeface="Calibri" panose="020F0502020204030204" pitchFamily="34" charset="0"/>
                        </a:rPr>
                        <a:t>4.21</a:t>
                      </a:r>
                    </a:p>
                  </a:txBody>
                  <a:tcPr marL="9525" marR="9525" marT="9525" marB="0" anchor="ctr"/>
                </a:tc>
                <a:tc>
                  <a:txBody>
                    <a:bodyPr/>
                    <a:lstStyle/>
                    <a:p>
                      <a:pPr algn="ctr" fontAlgn="b"/>
                      <a:r>
                        <a:rPr lang="en-US" sz="1600" b="0" i="0" u="none" strike="noStrike">
                          <a:effectLst/>
                          <a:latin typeface="Calibri" panose="020F0502020204030204" pitchFamily="34" charset="0"/>
                        </a:rPr>
                        <a:t>-0.16</a:t>
                      </a:r>
                    </a:p>
                  </a:txBody>
                  <a:tcPr marL="9525" marR="9525" marT="9525" marB="0" anchor="ctr"/>
                </a:tc>
                <a:extLst>
                  <a:ext uri="{0D108BD9-81ED-4DB2-BD59-A6C34878D82A}">
                    <a16:rowId xmlns:a16="http://schemas.microsoft.com/office/drawing/2014/main" val="10007"/>
                  </a:ext>
                </a:extLst>
              </a:tr>
              <a:tr h="505389">
                <a:tc>
                  <a:txBody>
                    <a:bodyPr/>
                    <a:lstStyle/>
                    <a:p>
                      <a:pPr algn="l" fontAlgn="b"/>
                      <a:r>
                        <a:rPr lang="en-US" sz="1600" b="0" i="0" u="none" strike="noStrike">
                          <a:effectLst/>
                          <a:latin typeface="Calibri" panose="020F0502020204030204" pitchFamily="34" charset="0"/>
                        </a:rPr>
                        <a:t>Technology is used effectively to support teaching and learning.</a:t>
                      </a:r>
                    </a:p>
                  </a:txBody>
                  <a:tcPr marL="9525" marR="9525" marT="9525" marB="0" anchor="ctr"/>
                </a:tc>
                <a:tc>
                  <a:txBody>
                    <a:bodyPr/>
                    <a:lstStyle/>
                    <a:p>
                      <a:pPr algn="ctr" fontAlgn="b"/>
                      <a:r>
                        <a:rPr lang="en-US" sz="1600" b="0" i="0" u="none" strike="noStrike">
                          <a:effectLst/>
                          <a:latin typeface="Calibri" panose="020F0502020204030204" pitchFamily="34" charset="0"/>
                        </a:rPr>
                        <a:t>91%</a:t>
                      </a:r>
                    </a:p>
                  </a:txBody>
                  <a:tcPr marL="9525" marR="9525" marT="9525" marB="0" anchor="ctr"/>
                </a:tc>
                <a:tc>
                  <a:txBody>
                    <a:bodyPr/>
                    <a:lstStyle/>
                    <a:p>
                      <a:pPr algn="ctr" fontAlgn="b"/>
                      <a:r>
                        <a:rPr lang="en-US" sz="1600" b="0" i="0" u="none" strike="noStrike">
                          <a:effectLst/>
                          <a:latin typeface="Calibri" panose="020F0502020204030204" pitchFamily="34" charset="0"/>
                        </a:rPr>
                        <a:t>4.10 (78)</a:t>
                      </a:r>
                    </a:p>
                  </a:txBody>
                  <a:tcPr marL="9525" marR="9525" marT="9525" marB="0" anchor="ctr"/>
                </a:tc>
                <a:tc>
                  <a:txBody>
                    <a:bodyPr/>
                    <a:lstStyle/>
                    <a:p>
                      <a:pPr algn="ctr" fontAlgn="b"/>
                      <a:r>
                        <a:rPr lang="en-US" sz="1600" b="0" i="0" u="none" strike="noStrike" dirty="0">
                          <a:effectLst/>
                          <a:latin typeface="Calibri" panose="020F0502020204030204" pitchFamily="34" charset="0"/>
                        </a:rPr>
                        <a:t>4.27</a:t>
                      </a:r>
                    </a:p>
                  </a:txBody>
                  <a:tcPr marL="9525" marR="9525" marT="9525" marB="0" anchor="ctr"/>
                </a:tc>
                <a:tc>
                  <a:txBody>
                    <a:bodyPr/>
                    <a:lstStyle/>
                    <a:p>
                      <a:pPr algn="ctr" fontAlgn="b"/>
                      <a:r>
                        <a:rPr lang="en-US" sz="1600" b="0" i="0" u="none" strike="noStrike">
                          <a:effectLst/>
                          <a:latin typeface="Calibri" panose="020F0502020204030204" pitchFamily="34" charset="0"/>
                        </a:rPr>
                        <a:t>-0.16</a:t>
                      </a:r>
                    </a:p>
                  </a:txBody>
                  <a:tcPr marL="9525" marR="9525" marT="9525" marB="0" anchor="ctr"/>
                </a:tc>
                <a:extLst>
                  <a:ext uri="{0D108BD9-81ED-4DB2-BD59-A6C34878D82A}">
                    <a16:rowId xmlns:a16="http://schemas.microsoft.com/office/drawing/2014/main" val="3247224180"/>
                  </a:ext>
                </a:extLst>
              </a:tr>
              <a:tr h="505389">
                <a:tc>
                  <a:txBody>
                    <a:bodyPr/>
                    <a:lstStyle/>
                    <a:p>
                      <a:pPr algn="l" fontAlgn="b"/>
                      <a:r>
                        <a:rPr lang="en-US" sz="1600" b="0" i="0" u="none" strike="noStrike" dirty="0">
                          <a:effectLst/>
                          <a:latin typeface="Calibri" panose="020F0502020204030204" pitchFamily="34" charset="0"/>
                        </a:rPr>
                        <a:t>I have at least one school staff member I feel comfortable contacting when I have an idea or concern.</a:t>
                      </a:r>
                    </a:p>
                  </a:txBody>
                  <a:tcPr marL="9525" marR="9525" marT="9525" marB="0" anchor="ctr"/>
                </a:tc>
                <a:tc>
                  <a:txBody>
                    <a:bodyPr/>
                    <a:lstStyle/>
                    <a:p>
                      <a:pPr algn="ctr" fontAlgn="b"/>
                      <a:r>
                        <a:rPr lang="en-US" sz="1600" b="0" i="0" u="none" strike="noStrike">
                          <a:effectLst/>
                          <a:latin typeface="Calibri" panose="020F0502020204030204" pitchFamily="34" charset="0"/>
                        </a:rPr>
                        <a:t>91%</a:t>
                      </a:r>
                    </a:p>
                  </a:txBody>
                  <a:tcPr marL="9525" marR="9525" marT="9525" marB="0" anchor="ctr"/>
                </a:tc>
                <a:tc>
                  <a:txBody>
                    <a:bodyPr/>
                    <a:lstStyle/>
                    <a:p>
                      <a:pPr algn="ctr" fontAlgn="b"/>
                      <a:r>
                        <a:rPr lang="en-US" sz="1600" b="0" i="0" u="none" strike="noStrike">
                          <a:effectLst/>
                          <a:latin typeface="Calibri" panose="020F0502020204030204" pitchFamily="34" charset="0"/>
                        </a:rPr>
                        <a:t>4.34 (77)</a:t>
                      </a:r>
                    </a:p>
                  </a:txBody>
                  <a:tcPr marL="9525" marR="9525" marT="9525" marB="0" anchor="ctr"/>
                </a:tc>
                <a:tc>
                  <a:txBody>
                    <a:bodyPr/>
                    <a:lstStyle/>
                    <a:p>
                      <a:pPr algn="ctr" fontAlgn="b"/>
                      <a:r>
                        <a:rPr lang="en-US" sz="1600" b="0" i="0" u="none" strike="noStrike" dirty="0">
                          <a:effectLst/>
                          <a:latin typeface="Calibri" panose="020F0502020204030204" pitchFamily="34" charset="0"/>
                        </a:rPr>
                        <a:t>4.51</a:t>
                      </a:r>
                    </a:p>
                  </a:txBody>
                  <a:tcPr marL="9525" marR="9525" marT="9525" marB="0" anchor="ctr"/>
                </a:tc>
                <a:tc>
                  <a:txBody>
                    <a:bodyPr/>
                    <a:lstStyle/>
                    <a:p>
                      <a:pPr algn="ctr" fontAlgn="b"/>
                      <a:r>
                        <a:rPr lang="en-US" sz="1600" b="0" i="0" u="none" strike="noStrike" dirty="0">
                          <a:effectLst/>
                          <a:latin typeface="Calibri" panose="020F0502020204030204" pitchFamily="34" charset="0"/>
                        </a:rPr>
                        <a:t>-0.17</a:t>
                      </a:r>
                    </a:p>
                  </a:txBody>
                  <a:tcPr marL="9525" marR="9525" marT="9525" marB="0" anchor="ctr"/>
                </a:tc>
                <a:extLst>
                  <a:ext uri="{0D108BD9-81ED-4DB2-BD59-A6C34878D82A}">
                    <a16:rowId xmlns:a16="http://schemas.microsoft.com/office/drawing/2014/main" val="3497471824"/>
                  </a:ext>
                </a:extLst>
              </a:tr>
              <a:tr h="423438">
                <a:tc>
                  <a:txBody>
                    <a:bodyPr/>
                    <a:lstStyle/>
                    <a:p>
                      <a:pPr algn="l" fontAlgn="b"/>
                      <a:r>
                        <a:rPr lang="en-US" sz="1600" b="0" i="0" u="none" strike="noStrike">
                          <a:effectLst/>
                          <a:latin typeface="Calibri" panose="020F0502020204030204" pitchFamily="34" charset="0"/>
                        </a:rPr>
                        <a:t>My child feels safe at school.</a:t>
                      </a:r>
                    </a:p>
                  </a:txBody>
                  <a:tcPr marL="9525" marR="9525" marT="9525" marB="0" anchor="ctr"/>
                </a:tc>
                <a:tc>
                  <a:txBody>
                    <a:bodyPr/>
                    <a:lstStyle/>
                    <a:p>
                      <a:pPr algn="ctr" fontAlgn="b"/>
                      <a:r>
                        <a:rPr lang="en-US" sz="1600" b="0" i="0" u="none" strike="noStrike">
                          <a:effectLst/>
                          <a:latin typeface="Calibri" panose="020F0502020204030204" pitchFamily="34" charset="0"/>
                        </a:rPr>
                        <a:t>94%</a:t>
                      </a:r>
                    </a:p>
                  </a:txBody>
                  <a:tcPr marL="9525" marR="9525" marT="9525" marB="0" anchor="ctr"/>
                </a:tc>
                <a:tc>
                  <a:txBody>
                    <a:bodyPr/>
                    <a:lstStyle/>
                    <a:p>
                      <a:pPr algn="ctr" fontAlgn="b"/>
                      <a:r>
                        <a:rPr lang="en-US" sz="1600" b="0" i="0" u="none" strike="noStrike">
                          <a:effectLst/>
                          <a:latin typeface="Calibri" panose="020F0502020204030204" pitchFamily="34" charset="0"/>
                        </a:rPr>
                        <a:t>4.26 (81)</a:t>
                      </a:r>
                    </a:p>
                  </a:txBody>
                  <a:tcPr marL="9525" marR="9525" marT="9525" marB="0" anchor="ctr"/>
                </a:tc>
                <a:tc>
                  <a:txBody>
                    <a:bodyPr/>
                    <a:lstStyle/>
                    <a:p>
                      <a:pPr algn="ctr" fontAlgn="b"/>
                      <a:r>
                        <a:rPr lang="en-US" sz="1600" b="0" i="0" u="none" strike="noStrike">
                          <a:effectLst/>
                          <a:latin typeface="Calibri" panose="020F0502020204030204" pitchFamily="34" charset="0"/>
                        </a:rPr>
                        <a:t>4.43</a:t>
                      </a:r>
                    </a:p>
                  </a:txBody>
                  <a:tcPr marL="9525" marR="9525" marT="9525" marB="0" anchor="ctr"/>
                </a:tc>
                <a:tc>
                  <a:txBody>
                    <a:bodyPr/>
                    <a:lstStyle/>
                    <a:p>
                      <a:pPr algn="ctr" fontAlgn="b"/>
                      <a:r>
                        <a:rPr lang="en-US" sz="1600" b="0" i="0" u="none" strike="noStrike" dirty="0">
                          <a:effectLst/>
                          <a:latin typeface="Calibri" panose="020F0502020204030204" pitchFamily="34" charset="0"/>
                        </a:rPr>
                        <a:t>-0.17</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22026466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Intermediate School </a:t>
            </a:r>
            <a:r>
              <a:rPr lang="en-US" sz="3600" dirty="0"/>
              <a:t>(Slide 2/3)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60542239"/>
              </p:ext>
            </p:extLst>
          </p:nvPr>
        </p:nvGraphicFramePr>
        <p:xfrm>
          <a:off x="-4" y="1295404"/>
          <a:ext cx="9144003" cy="5562598"/>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65703">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416350">
                <a:tc>
                  <a:txBody>
                    <a:bodyPr/>
                    <a:lstStyle/>
                    <a:p>
                      <a:pPr algn="l" fontAlgn="b"/>
                      <a:r>
                        <a:rPr lang="en-US" sz="1600" b="0" i="0" u="none" strike="noStrike" dirty="0">
                          <a:effectLst/>
                          <a:latin typeface="Calibri" panose="020F0502020204030204" pitchFamily="34" charset="0"/>
                        </a:rPr>
                        <a:t>School facilities are clean and well-kept. </a:t>
                      </a:r>
                    </a:p>
                  </a:txBody>
                  <a:tcPr marL="9525" marR="9525" marT="9525" marB="0" anchor="ctr"/>
                </a:tc>
                <a:tc>
                  <a:txBody>
                    <a:bodyPr/>
                    <a:lstStyle/>
                    <a:p>
                      <a:pPr algn="ctr" fontAlgn="b"/>
                      <a:r>
                        <a:rPr lang="en-US" sz="1600" b="0" i="0" u="none" strike="noStrike" dirty="0">
                          <a:effectLst/>
                          <a:latin typeface="Calibri" panose="020F0502020204030204" pitchFamily="34" charset="0"/>
                        </a:rPr>
                        <a:t>96%</a:t>
                      </a:r>
                    </a:p>
                  </a:txBody>
                  <a:tcPr marL="9525" marR="9525" marT="9525" marB="0" anchor="ctr"/>
                </a:tc>
                <a:tc>
                  <a:txBody>
                    <a:bodyPr/>
                    <a:lstStyle/>
                    <a:p>
                      <a:pPr algn="ctr" fontAlgn="b"/>
                      <a:r>
                        <a:rPr lang="en-US" sz="1600" b="0" i="0" u="none" strike="noStrike" dirty="0">
                          <a:effectLst/>
                          <a:latin typeface="Calibri" panose="020F0502020204030204" pitchFamily="34" charset="0"/>
                        </a:rPr>
                        <a:t>4.31 (80)</a:t>
                      </a:r>
                    </a:p>
                  </a:txBody>
                  <a:tcPr marL="9525" marR="9525" marT="9525" marB="0" anchor="ctr"/>
                </a:tc>
                <a:tc>
                  <a:txBody>
                    <a:bodyPr/>
                    <a:lstStyle/>
                    <a:p>
                      <a:pPr algn="ctr" fontAlgn="b"/>
                      <a:r>
                        <a:rPr lang="en-US" sz="1600" b="0" i="0" u="none" strike="noStrike">
                          <a:effectLst/>
                          <a:latin typeface="Calibri" panose="020F0502020204030204" pitchFamily="34" charset="0"/>
                        </a:rPr>
                        <a:t>4.50</a:t>
                      </a:r>
                    </a:p>
                  </a:txBody>
                  <a:tcPr marL="9525" marR="9525" marT="9525" marB="0" anchor="ctr"/>
                </a:tc>
                <a:tc>
                  <a:txBody>
                    <a:bodyPr/>
                    <a:lstStyle/>
                    <a:p>
                      <a:pPr algn="ctr" fontAlgn="b"/>
                      <a:r>
                        <a:rPr lang="en-US" sz="1600" b="0" i="0" u="none" strike="noStrike">
                          <a:effectLst/>
                          <a:latin typeface="Calibri" panose="020F0502020204030204" pitchFamily="34" charset="0"/>
                        </a:rPr>
                        <a:t>-0.19</a:t>
                      </a:r>
                    </a:p>
                  </a:txBody>
                  <a:tcPr marL="9525" marR="9525" marT="9525" marB="0" anchor="ctr"/>
                </a:tc>
                <a:extLst>
                  <a:ext uri="{0D108BD9-81ED-4DB2-BD59-A6C34878D82A}">
                    <a16:rowId xmlns:a16="http://schemas.microsoft.com/office/drawing/2014/main" val="10001"/>
                  </a:ext>
                </a:extLst>
              </a:tr>
              <a:tr h="523029">
                <a:tc>
                  <a:txBody>
                    <a:bodyPr/>
                    <a:lstStyle/>
                    <a:p>
                      <a:pPr algn="l" fontAlgn="b"/>
                      <a:r>
                        <a:rPr lang="en-US" sz="1600" b="0" i="0" u="none" strike="noStrike">
                          <a:effectLst/>
                          <a:latin typeface="Calibri" panose="020F0502020204030204" pitchFamily="34" charset="0"/>
                        </a:rPr>
                        <a:t>I feel comfortable sharing ideas for school improvement with staff.</a:t>
                      </a:r>
                    </a:p>
                  </a:txBody>
                  <a:tcPr marL="9525" marR="9525" marT="9525" marB="0" anchor="ctr"/>
                </a:tc>
                <a:tc>
                  <a:txBody>
                    <a:bodyPr/>
                    <a:lstStyle/>
                    <a:p>
                      <a:pPr algn="ctr" fontAlgn="b"/>
                      <a:r>
                        <a:rPr lang="en-US" sz="1600" b="0" i="0" u="none" strike="noStrike" dirty="0">
                          <a:effectLst/>
                          <a:latin typeface="Calibri" panose="020F0502020204030204" pitchFamily="34" charset="0"/>
                        </a:rPr>
                        <a:t>79%</a:t>
                      </a:r>
                    </a:p>
                  </a:txBody>
                  <a:tcPr marL="9525" marR="9525" marT="9525" marB="0" anchor="ctr"/>
                </a:tc>
                <a:tc>
                  <a:txBody>
                    <a:bodyPr/>
                    <a:lstStyle/>
                    <a:p>
                      <a:pPr algn="ctr" fontAlgn="b"/>
                      <a:r>
                        <a:rPr lang="en-US" sz="1600" b="0" i="0" u="none" strike="noStrike" dirty="0">
                          <a:effectLst/>
                          <a:latin typeface="Calibri" panose="020F0502020204030204" pitchFamily="34" charset="0"/>
                        </a:rPr>
                        <a:t>3.84 (74)</a:t>
                      </a:r>
                    </a:p>
                  </a:txBody>
                  <a:tcPr marL="9525" marR="9525" marT="9525" marB="0" anchor="ctr"/>
                </a:tc>
                <a:tc>
                  <a:txBody>
                    <a:bodyPr/>
                    <a:lstStyle/>
                    <a:p>
                      <a:pPr algn="ctr" fontAlgn="b"/>
                      <a:r>
                        <a:rPr lang="en-US" sz="1600" b="0" i="0" u="none" strike="noStrike">
                          <a:effectLst/>
                          <a:latin typeface="Calibri" panose="020F0502020204030204" pitchFamily="34" charset="0"/>
                        </a:rPr>
                        <a:t>4.04</a:t>
                      </a:r>
                    </a:p>
                  </a:txBody>
                  <a:tcPr marL="9525" marR="9525" marT="9525" marB="0" anchor="ctr"/>
                </a:tc>
                <a:tc>
                  <a:txBody>
                    <a:bodyPr/>
                    <a:lstStyle/>
                    <a:p>
                      <a:pPr algn="ctr" fontAlgn="b"/>
                      <a:r>
                        <a:rPr lang="en-US" sz="1600" b="0" i="0" u="none" strike="noStrike">
                          <a:effectLst/>
                          <a:latin typeface="Calibri" panose="020F0502020204030204" pitchFamily="34" charset="0"/>
                        </a:rPr>
                        <a:t>-0.20</a:t>
                      </a:r>
                    </a:p>
                  </a:txBody>
                  <a:tcPr marL="9525" marR="9525" marT="9525" marB="0" anchor="ctr"/>
                </a:tc>
                <a:extLst>
                  <a:ext uri="{0D108BD9-81ED-4DB2-BD59-A6C34878D82A}">
                    <a16:rowId xmlns:a16="http://schemas.microsoft.com/office/drawing/2014/main" val="10002"/>
                  </a:ext>
                </a:extLst>
              </a:tr>
              <a:tr h="523029">
                <a:tc>
                  <a:txBody>
                    <a:bodyPr/>
                    <a:lstStyle/>
                    <a:p>
                      <a:pPr algn="l" fontAlgn="b"/>
                      <a:r>
                        <a:rPr lang="en-US" sz="1600" b="0" i="0" u="none" strike="noStrike">
                          <a:effectLst/>
                          <a:latin typeface="Calibri" panose="020F0502020204030204" pitchFamily="34" charset="0"/>
                        </a:rPr>
                        <a:t>Parent/teacher conferences provide productive communication.</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dirty="0">
                          <a:effectLst/>
                          <a:latin typeface="Calibri" panose="020F0502020204030204" pitchFamily="34" charset="0"/>
                        </a:rPr>
                        <a:t>4.14 (81)</a:t>
                      </a:r>
                    </a:p>
                  </a:txBody>
                  <a:tcPr marL="9525" marR="9525" marT="9525" marB="0" anchor="ctr"/>
                </a:tc>
                <a:tc>
                  <a:txBody>
                    <a:bodyPr/>
                    <a:lstStyle/>
                    <a:p>
                      <a:pPr algn="ctr" fontAlgn="b"/>
                      <a:r>
                        <a:rPr lang="en-US" sz="1600" b="0" i="0" u="none" strike="noStrike" dirty="0">
                          <a:effectLst/>
                          <a:latin typeface="Calibri" panose="020F0502020204030204" pitchFamily="34" charset="0"/>
                        </a:rPr>
                        <a:t>4.33</a:t>
                      </a:r>
                    </a:p>
                  </a:txBody>
                  <a:tcPr marL="9525" marR="9525" marT="9525" marB="0" anchor="ctr"/>
                </a:tc>
                <a:tc>
                  <a:txBody>
                    <a:bodyPr/>
                    <a:lstStyle/>
                    <a:p>
                      <a:pPr algn="ctr" fontAlgn="b"/>
                      <a:r>
                        <a:rPr lang="en-US" sz="1600" b="0" i="0" u="none" strike="noStrike">
                          <a:effectLst/>
                          <a:latin typeface="Calibri" panose="020F0502020204030204" pitchFamily="34" charset="0"/>
                        </a:rPr>
                        <a:t>-0.20</a:t>
                      </a:r>
                    </a:p>
                  </a:txBody>
                  <a:tcPr marL="9525" marR="9525" marT="9525" marB="0" anchor="ctr"/>
                </a:tc>
                <a:extLst>
                  <a:ext uri="{0D108BD9-81ED-4DB2-BD59-A6C34878D82A}">
                    <a16:rowId xmlns:a16="http://schemas.microsoft.com/office/drawing/2014/main" val="10003"/>
                  </a:ext>
                </a:extLst>
              </a:tr>
              <a:tr h="523029">
                <a:tc>
                  <a:txBody>
                    <a:bodyPr/>
                    <a:lstStyle/>
                    <a:p>
                      <a:pPr algn="l" fontAlgn="b"/>
                      <a:r>
                        <a:rPr lang="en-US" sz="1600" b="0" i="0" u="none" strike="noStrike">
                          <a:effectLst/>
                          <a:latin typeface="Calibri" panose="020F0502020204030204" pitchFamily="34" charset="0"/>
                        </a:rPr>
                        <a:t>My child has a positive relationship with at least one adult at school.</a:t>
                      </a:r>
                    </a:p>
                  </a:txBody>
                  <a:tcPr marL="9525" marR="9525" marT="9525" marB="0" anchor="ctr"/>
                </a:tc>
                <a:tc>
                  <a:txBody>
                    <a:bodyPr/>
                    <a:lstStyle/>
                    <a:p>
                      <a:pPr algn="ctr" fontAlgn="b"/>
                      <a:r>
                        <a:rPr lang="en-US" sz="1600" b="0" i="0" u="none" strike="noStrike">
                          <a:effectLst/>
                          <a:latin typeface="Calibri" panose="020F0502020204030204" pitchFamily="34" charset="0"/>
                        </a:rPr>
                        <a:t>95%</a:t>
                      </a:r>
                    </a:p>
                  </a:txBody>
                  <a:tcPr marL="9525" marR="9525" marT="9525" marB="0" anchor="ctr"/>
                </a:tc>
                <a:tc>
                  <a:txBody>
                    <a:bodyPr/>
                    <a:lstStyle/>
                    <a:p>
                      <a:pPr algn="ctr" fontAlgn="b"/>
                      <a:r>
                        <a:rPr lang="en-US" sz="1600" b="0" i="0" u="none" strike="noStrike">
                          <a:effectLst/>
                          <a:latin typeface="Calibri" panose="020F0502020204030204" pitchFamily="34" charset="0"/>
                        </a:rPr>
                        <a:t>4.43 (79)</a:t>
                      </a:r>
                    </a:p>
                  </a:txBody>
                  <a:tcPr marL="9525" marR="9525" marT="9525" marB="0" anchor="ctr"/>
                </a:tc>
                <a:tc>
                  <a:txBody>
                    <a:bodyPr/>
                    <a:lstStyle/>
                    <a:p>
                      <a:pPr algn="ctr" fontAlgn="b"/>
                      <a:r>
                        <a:rPr lang="en-US" sz="1600" b="0" i="0" u="none" strike="noStrike" dirty="0">
                          <a:effectLst/>
                          <a:latin typeface="Calibri" panose="020F0502020204030204" pitchFamily="34" charset="0"/>
                        </a:rPr>
                        <a:t>4.64</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-0.21</a:t>
                      </a:r>
                    </a:p>
                  </a:txBody>
                  <a:tcPr marL="9525" marR="9525" marT="9525" marB="0" anchor="ctr"/>
                </a:tc>
                <a:extLst>
                  <a:ext uri="{0D108BD9-81ED-4DB2-BD59-A6C34878D82A}">
                    <a16:rowId xmlns:a16="http://schemas.microsoft.com/office/drawing/2014/main" val="10004"/>
                  </a:ext>
                </a:extLst>
              </a:tr>
              <a:tr h="416350">
                <a:tc>
                  <a:txBody>
                    <a:bodyPr/>
                    <a:lstStyle/>
                    <a:p>
                      <a:pPr algn="l" fontAlgn="b"/>
                      <a:r>
                        <a:rPr lang="en-US" sz="1600" b="0" i="0" u="none" strike="noStrike">
                          <a:effectLst/>
                          <a:latin typeface="Calibri" panose="020F0502020204030204" pitchFamily="34" charset="0"/>
                        </a:rPr>
                        <a:t>School staff treat everyone with dignity and respect.  </a:t>
                      </a:r>
                    </a:p>
                  </a:txBody>
                  <a:tcPr marL="9525" marR="9525" marT="9525" marB="0" anchor="ctr"/>
                </a:tc>
                <a:tc>
                  <a:txBody>
                    <a:bodyPr/>
                    <a:lstStyle/>
                    <a:p>
                      <a:pPr algn="ctr" fontAlgn="b"/>
                      <a:r>
                        <a:rPr lang="en-US" sz="1600" b="0" i="0" u="none" strike="noStrike">
                          <a:effectLst/>
                          <a:latin typeface="Calibri" panose="020F0502020204030204" pitchFamily="34" charset="0"/>
                        </a:rPr>
                        <a:t>94%</a:t>
                      </a:r>
                    </a:p>
                  </a:txBody>
                  <a:tcPr marL="9525" marR="9525" marT="9525" marB="0" anchor="ctr"/>
                </a:tc>
                <a:tc>
                  <a:txBody>
                    <a:bodyPr/>
                    <a:lstStyle/>
                    <a:p>
                      <a:pPr algn="ctr" fontAlgn="b"/>
                      <a:r>
                        <a:rPr lang="en-US" sz="1600" b="0" i="0" u="none" strike="noStrike">
                          <a:effectLst/>
                          <a:latin typeface="Calibri" panose="020F0502020204030204" pitchFamily="34" charset="0"/>
                        </a:rPr>
                        <a:t>4.24 (76)</a:t>
                      </a:r>
                    </a:p>
                  </a:txBody>
                  <a:tcPr marL="9525" marR="9525" marT="9525" marB="0" anchor="ctr"/>
                </a:tc>
                <a:tc>
                  <a:txBody>
                    <a:bodyPr/>
                    <a:lstStyle/>
                    <a:p>
                      <a:pPr algn="ctr" fontAlgn="b"/>
                      <a:r>
                        <a:rPr lang="en-US" sz="1600" b="0" i="0" u="none" strike="noStrike" dirty="0">
                          <a:effectLst/>
                          <a:latin typeface="Calibri" panose="020F0502020204030204" pitchFamily="34" charset="0"/>
                        </a:rPr>
                        <a:t>4.45</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-0.21</a:t>
                      </a:r>
                    </a:p>
                  </a:txBody>
                  <a:tcPr marL="9525" marR="9525" marT="9525" marB="0" anchor="ctr"/>
                </a:tc>
                <a:extLst>
                  <a:ext uri="{0D108BD9-81ED-4DB2-BD59-A6C34878D82A}">
                    <a16:rowId xmlns:a16="http://schemas.microsoft.com/office/drawing/2014/main" val="10005"/>
                  </a:ext>
                </a:extLst>
              </a:tr>
              <a:tr h="416350">
                <a:tc>
                  <a:txBody>
                    <a:bodyPr/>
                    <a:lstStyle/>
                    <a:p>
                      <a:pPr algn="l" fontAlgn="b"/>
                      <a:r>
                        <a:rPr lang="en-US" sz="1600" b="0" i="0" u="none" strike="noStrike">
                          <a:effectLst/>
                          <a:latin typeface="Calibri" panose="020F0502020204030204" pitchFamily="34" charset="0"/>
                        </a:rPr>
                        <a:t>The school has a culture of high expectations.</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3.90 (73)</a:t>
                      </a:r>
                    </a:p>
                  </a:txBody>
                  <a:tcPr marL="9525" marR="9525" marT="9525" marB="0" anchor="ctr"/>
                </a:tc>
                <a:tc>
                  <a:txBody>
                    <a:bodyPr/>
                    <a:lstStyle/>
                    <a:p>
                      <a:pPr algn="ctr" fontAlgn="b"/>
                      <a:r>
                        <a:rPr lang="en-US" sz="1600" b="0" i="0" u="none" strike="noStrike" dirty="0">
                          <a:effectLst/>
                          <a:latin typeface="Calibri" panose="020F0502020204030204" pitchFamily="34" charset="0"/>
                        </a:rPr>
                        <a:t>4.14</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-0.23</a:t>
                      </a:r>
                    </a:p>
                  </a:txBody>
                  <a:tcPr marL="9525" marR="9525" marT="9525" marB="0" anchor="ctr"/>
                </a:tc>
                <a:extLst>
                  <a:ext uri="{0D108BD9-81ED-4DB2-BD59-A6C34878D82A}">
                    <a16:rowId xmlns:a16="http://schemas.microsoft.com/office/drawing/2014/main" val="10006"/>
                  </a:ext>
                </a:extLst>
              </a:tr>
              <a:tr h="523029">
                <a:tc>
                  <a:txBody>
                    <a:bodyPr/>
                    <a:lstStyle/>
                    <a:p>
                      <a:pPr algn="l" fontAlgn="b"/>
                      <a:r>
                        <a:rPr lang="en-US" sz="1600" b="0" i="0" u="none" strike="noStrike">
                          <a:effectLst/>
                          <a:latin typeface="Calibri" panose="020F0502020204030204" pitchFamily="34" charset="0"/>
                        </a:rPr>
                        <a:t>I am satisfied with the communication that comes from the school.</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3.94 (78)</a:t>
                      </a:r>
                    </a:p>
                  </a:txBody>
                  <a:tcPr marL="9525" marR="9525" marT="9525" marB="0" anchor="ctr"/>
                </a:tc>
                <a:tc>
                  <a:txBody>
                    <a:bodyPr/>
                    <a:lstStyle/>
                    <a:p>
                      <a:pPr algn="ctr" fontAlgn="b"/>
                      <a:r>
                        <a:rPr lang="en-US" sz="1600" b="0" i="0" u="none" strike="noStrike" dirty="0">
                          <a:effectLst/>
                          <a:latin typeface="Calibri" panose="020F0502020204030204" pitchFamily="34" charset="0"/>
                        </a:rPr>
                        <a:t>4.19</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-0.26</a:t>
                      </a:r>
                    </a:p>
                  </a:txBody>
                  <a:tcPr marL="9525" marR="9525" marT="9525" marB="0" anchor="ctr"/>
                </a:tc>
                <a:extLst>
                  <a:ext uri="{0D108BD9-81ED-4DB2-BD59-A6C34878D82A}">
                    <a16:rowId xmlns:a16="http://schemas.microsoft.com/office/drawing/2014/main" val="10007"/>
                  </a:ext>
                </a:extLst>
              </a:tr>
              <a:tr h="416350">
                <a:tc>
                  <a:txBody>
                    <a:bodyPr/>
                    <a:lstStyle/>
                    <a:p>
                      <a:pPr algn="l" fontAlgn="b"/>
                      <a:r>
                        <a:rPr lang="en-US" sz="1600" b="0" i="0" u="none" strike="noStrike">
                          <a:effectLst/>
                          <a:latin typeface="Calibri" panose="020F0502020204030204" pitchFamily="34" charset="0"/>
                        </a:rPr>
                        <a:t>I believe the school staff inspire my child's best efforts.</a:t>
                      </a:r>
                    </a:p>
                  </a:txBody>
                  <a:tcPr marL="9525" marR="9525" marT="9525" marB="0" anchor="ctr"/>
                </a:tc>
                <a:tc>
                  <a:txBody>
                    <a:bodyPr/>
                    <a:lstStyle/>
                    <a:p>
                      <a:pPr algn="ctr" fontAlgn="b"/>
                      <a:r>
                        <a:rPr lang="en-US" sz="1600" b="0" i="0" u="none" strike="noStrike">
                          <a:effectLst/>
                          <a:latin typeface="Calibri" panose="020F0502020204030204" pitchFamily="34" charset="0"/>
                        </a:rPr>
                        <a:t>88%</a:t>
                      </a:r>
                    </a:p>
                  </a:txBody>
                  <a:tcPr marL="9525" marR="9525" marT="9525" marB="0" anchor="ctr"/>
                </a:tc>
                <a:tc>
                  <a:txBody>
                    <a:bodyPr/>
                    <a:lstStyle/>
                    <a:p>
                      <a:pPr algn="ctr" fontAlgn="b"/>
                      <a:r>
                        <a:rPr lang="en-US" sz="1600" b="0" i="0" u="none" strike="noStrike">
                          <a:effectLst/>
                          <a:latin typeface="Calibri" panose="020F0502020204030204" pitchFamily="34" charset="0"/>
                        </a:rPr>
                        <a:t>4.14 (80)</a:t>
                      </a:r>
                    </a:p>
                  </a:txBody>
                  <a:tcPr marL="9525" marR="9525" marT="9525" marB="0" anchor="ctr"/>
                </a:tc>
                <a:tc>
                  <a:txBody>
                    <a:bodyPr/>
                    <a:lstStyle/>
                    <a:p>
                      <a:pPr algn="ctr" fontAlgn="b"/>
                      <a:r>
                        <a:rPr lang="en-US" sz="1600" b="0" i="0" u="none" strike="noStrike">
                          <a:effectLst/>
                          <a:latin typeface="Calibri" panose="020F0502020204030204" pitchFamily="34" charset="0"/>
                        </a:rPr>
                        <a:t>4.42</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-0.28</a:t>
                      </a:r>
                    </a:p>
                  </a:txBody>
                  <a:tcPr marL="9525" marR="9525" marT="9525" marB="0" anchor="ctr"/>
                </a:tc>
                <a:extLst>
                  <a:ext uri="{0D108BD9-81ED-4DB2-BD59-A6C34878D82A}">
                    <a16:rowId xmlns:a16="http://schemas.microsoft.com/office/drawing/2014/main" val="3247224180"/>
                  </a:ext>
                </a:extLst>
              </a:tr>
              <a:tr h="416350">
                <a:tc>
                  <a:txBody>
                    <a:bodyPr/>
                    <a:lstStyle/>
                    <a:p>
                      <a:pPr algn="l" fontAlgn="b"/>
                      <a:r>
                        <a:rPr lang="en-US" sz="1600" b="0" i="0" u="none" strike="noStrike">
                          <a:effectLst/>
                          <a:latin typeface="Calibri" panose="020F0502020204030204" pitchFamily="34" charset="0"/>
                        </a:rPr>
                        <a:t>I feel welcomed at my child's school.</a:t>
                      </a:r>
                    </a:p>
                  </a:txBody>
                  <a:tcPr marL="9525" marR="9525" marT="9525" marB="0" anchor="ctr"/>
                </a:tc>
                <a:tc>
                  <a:txBody>
                    <a:bodyPr/>
                    <a:lstStyle/>
                    <a:p>
                      <a:pPr algn="ctr" fontAlgn="b"/>
                      <a:r>
                        <a:rPr lang="en-US" sz="1600" b="0" i="0" u="none" strike="noStrike">
                          <a:effectLst/>
                          <a:latin typeface="Calibri" panose="020F0502020204030204" pitchFamily="34" charset="0"/>
                        </a:rPr>
                        <a:t>88%</a:t>
                      </a:r>
                    </a:p>
                  </a:txBody>
                  <a:tcPr marL="9525" marR="9525" marT="9525" marB="0" anchor="ctr"/>
                </a:tc>
                <a:tc>
                  <a:txBody>
                    <a:bodyPr/>
                    <a:lstStyle/>
                    <a:p>
                      <a:pPr algn="ctr" fontAlgn="b"/>
                      <a:r>
                        <a:rPr lang="en-US" sz="1600" b="0" i="0" u="none" strike="noStrike">
                          <a:effectLst/>
                          <a:latin typeface="Calibri" panose="020F0502020204030204" pitchFamily="34" charset="0"/>
                        </a:rPr>
                        <a:t>4.16 (79)</a:t>
                      </a:r>
                    </a:p>
                  </a:txBody>
                  <a:tcPr marL="9525" marR="9525" marT="9525" marB="0" anchor="ctr"/>
                </a:tc>
                <a:tc>
                  <a:txBody>
                    <a:bodyPr/>
                    <a:lstStyle/>
                    <a:p>
                      <a:pPr algn="ctr" fontAlgn="b"/>
                      <a:r>
                        <a:rPr lang="en-US" sz="1600" b="0" i="0" u="none" strike="noStrike">
                          <a:effectLst/>
                          <a:latin typeface="Calibri" panose="020F0502020204030204" pitchFamily="34" charset="0"/>
                        </a:rPr>
                        <a:t>4.46</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-0.30</a:t>
                      </a:r>
                    </a:p>
                  </a:txBody>
                  <a:tcPr marL="9525" marR="9525" marT="9525" marB="0" anchor="ctr"/>
                </a:tc>
                <a:extLst>
                  <a:ext uri="{0D108BD9-81ED-4DB2-BD59-A6C34878D82A}">
                    <a16:rowId xmlns:a16="http://schemas.microsoft.com/office/drawing/2014/main" val="3497471824"/>
                  </a:ext>
                </a:extLst>
              </a:tr>
              <a:tr h="523029">
                <a:tc>
                  <a:txBody>
                    <a:bodyPr/>
                    <a:lstStyle/>
                    <a:p>
                      <a:pPr algn="l" fontAlgn="b"/>
                      <a:r>
                        <a:rPr lang="en-US" sz="1600" b="0" i="0" u="none" strike="noStrike">
                          <a:effectLst/>
                          <a:latin typeface="Calibri" panose="020F0502020204030204" pitchFamily="34" charset="0"/>
                        </a:rPr>
                        <a:t>A climate of openness and trust exists between school administration and parents. </a:t>
                      </a:r>
                    </a:p>
                  </a:txBody>
                  <a:tcPr marL="9525" marR="9525" marT="9525" marB="0" anchor="ctr"/>
                </a:tc>
                <a:tc>
                  <a:txBody>
                    <a:bodyPr/>
                    <a:lstStyle/>
                    <a:p>
                      <a:pPr algn="ctr" fontAlgn="b"/>
                      <a:r>
                        <a:rPr lang="en-US" sz="1600" b="0" i="0" u="none" strike="noStrike">
                          <a:effectLst/>
                          <a:latin typeface="Calibri" panose="020F0502020204030204" pitchFamily="34" charset="0"/>
                        </a:rPr>
                        <a:t>83%</a:t>
                      </a:r>
                    </a:p>
                  </a:txBody>
                  <a:tcPr marL="9525" marR="9525" marT="9525" marB="0" anchor="ctr"/>
                </a:tc>
                <a:tc>
                  <a:txBody>
                    <a:bodyPr/>
                    <a:lstStyle/>
                    <a:p>
                      <a:pPr algn="ctr" fontAlgn="b"/>
                      <a:r>
                        <a:rPr lang="en-US" sz="1600" b="0" i="0" u="none" strike="noStrike">
                          <a:effectLst/>
                          <a:latin typeface="Calibri" panose="020F0502020204030204" pitchFamily="34" charset="0"/>
                        </a:rPr>
                        <a:t>3.99 (73)</a:t>
                      </a:r>
                    </a:p>
                  </a:txBody>
                  <a:tcPr marL="9525" marR="9525" marT="9525" marB="0" anchor="ctr"/>
                </a:tc>
                <a:tc>
                  <a:txBody>
                    <a:bodyPr/>
                    <a:lstStyle/>
                    <a:p>
                      <a:pPr algn="ctr" fontAlgn="b"/>
                      <a:r>
                        <a:rPr lang="en-US" sz="1600" b="0" i="0" u="none" strike="noStrike">
                          <a:effectLst/>
                          <a:latin typeface="Calibri" panose="020F0502020204030204" pitchFamily="34" charset="0"/>
                        </a:rPr>
                        <a:t>4.30</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-0.31</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27088002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Intermediate School </a:t>
            </a:r>
            <a:r>
              <a:rPr lang="en-US" sz="3600" dirty="0"/>
              <a:t>(Slide 3/3)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93301888"/>
              </p:ext>
            </p:extLst>
          </p:nvPr>
        </p:nvGraphicFramePr>
        <p:xfrm>
          <a:off x="-4" y="1295405"/>
          <a:ext cx="9144003" cy="5562593"/>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901643">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394224">
                <a:tc>
                  <a:txBody>
                    <a:bodyPr/>
                    <a:lstStyle/>
                    <a:p>
                      <a:pPr algn="l" fontAlgn="b"/>
                      <a:r>
                        <a:rPr lang="en-US" sz="1600" b="0" i="0" u="none" strike="noStrike" dirty="0">
                          <a:effectLst/>
                          <a:latin typeface="Calibri" panose="020F0502020204030204" pitchFamily="34" charset="0"/>
                        </a:rPr>
                        <a:t>I'm proud of our school.</a:t>
                      </a:r>
                    </a:p>
                  </a:txBody>
                  <a:tcPr marL="9525" marR="9525" marT="9525" marB="0" anchor="ctr"/>
                </a:tc>
                <a:tc>
                  <a:txBody>
                    <a:bodyPr/>
                    <a:lstStyle/>
                    <a:p>
                      <a:pPr algn="ctr" fontAlgn="b"/>
                      <a:r>
                        <a:rPr lang="en-US" sz="1600" b="0" i="0" u="none" strike="noStrike" dirty="0">
                          <a:effectLst/>
                          <a:latin typeface="Calibri" panose="020F0502020204030204" pitchFamily="34" charset="0"/>
                        </a:rPr>
                        <a:t>90%</a:t>
                      </a:r>
                    </a:p>
                  </a:txBody>
                  <a:tcPr marL="9525" marR="9525" marT="9525" marB="0" anchor="ctr"/>
                </a:tc>
                <a:tc>
                  <a:txBody>
                    <a:bodyPr/>
                    <a:lstStyle/>
                    <a:p>
                      <a:pPr algn="ctr" fontAlgn="b"/>
                      <a:r>
                        <a:rPr lang="en-US" sz="1600" b="0" i="0" u="none" strike="noStrike">
                          <a:effectLst/>
                          <a:latin typeface="Calibri" panose="020F0502020204030204" pitchFamily="34" charset="0"/>
                        </a:rPr>
                        <a:t>4.17 (77)</a:t>
                      </a:r>
                    </a:p>
                  </a:txBody>
                  <a:tcPr marL="9525" marR="9525" marT="9525" marB="0" anchor="ctr"/>
                </a:tc>
                <a:tc>
                  <a:txBody>
                    <a:bodyPr/>
                    <a:lstStyle/>
                    <a:p>
                      <a:pPr algn="ctr" fontAlgn="b"/>
                      <a:r>
                        <a:rPr lang="en-US" sz="1600" b="0" i="0" u="none" strike="noStrike">
                          <a:effectLst/>
                          <a:latin typeface="Calibri" panose="020F0502020204030204" pitchFamily="34" charset="0"/>
                        </a:rPr>
                        <a:t>4.49</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-0.32</a:t>
                      </a:r>
                    </a:p>
                  </a:txBody>
                  <a:tcPr marL="9525" marR="9525" marT="9525" marB="0" anchor="ctr"/>
                </a:tc>
                <a:extLst>
                  <a:ext uri="{0D108BD9-81ED-4DB2-BD59-A6C34878D82A}">
                    <a16:rowId xmlns:a16="http://schemas.microsoft.com/office/drawing/2014/main" val="10001"/>
                  </a:ext>
                </a:extLst>
              </a:tr>
              <a:tr h="394224">
                <a:tc>
                  <a:txBody>
                    <a:bodyPr/>
                    <a:lstStyle/>
                    <a:p>
                      <a:pPr algn="l" fontAlgn="b"/>
                      <a:r>
                        <a:rPr lang="en-US" sz="1600" b="0" i="0" u="none" strike="noStrike">
                          <a:effectLst/>
                          <a:latin typeface="Calibri" panose="020F0502020204030204" pitchFamily="34" charset="0"/>
                        </a:rPr>
                        <a:t>I would recommend my child's school to a friend.</a:t>
                      </a:r>
                    </a:p>
                  </a:txBody>
                  <a:tcPr marL="9525" marR="9525" marT="9525" marB="0" anchor="ctr"/>
                </a:tc>
                <a:tc>
                  <a:txBody>
                    <a:bodyPr/>
                    <a:lstStyle/>
                    <a:p>
                      <a:pPr algn="ctr" fontAlgn="b"/>
                      <a:r>
                        <a:rPr lang="en-US" sz="1600" b="0" i="0" u="none" strike="noStrike" dirty="0">
                          <a:effectLst/>
                          <a:latin typeface="Calibri" panose="020F0502020204030204" pitchFamily="34" charset="0"/>
                        </a:rPr>
                        <a:t>88%</a:t>
                      </a:r>
                    </a:p>
                  </a:txBody>
                  <a:tcPr marL="9525" marR="9525" marT="9525" marB="0" anchor="ctr"/>
                </a:tc>
                <a:tc>
                  <a:txBody>
                    <a:bodyPr/>
                    <a:lstStyle/>
                    <a:p>
                      <a:pPr algn="ctr" fontAlgn="b"/>
                      <a:r>
                        <a:rPr lang="en-US" sz="1600" b="0" i="0" u="none" strike="noStrike" dirty="0">
                          <a:effectLst/>
                          <a:latin typeface="Calibri" panose="020F0502020204030204" pitchFamily="34" charset="0"/>
                        </a:rPr>
                        <a:t>4.12 (75)</a:t>
                      </a:r>
                    </a:p>
                  </a:txBody>
                  <a:tcPr marL="9525" marR="9525" marT="9525" marB="0" anchor="ctr"/>
                </a:tc>
                <a:tc>
                  <a:txBody>
                    <a:bodyPr/>
                    <a:lstStyle/>
                    <a:p>
                      <a:pPr algn="ctr" fontAlgn="b"/>
                      <a:r>
                        <a:rPr lang="en-US" sz="1600" b="0" i="0" u="none" strike="noStrike">
                          <a:effectLst/>
                          <a:latin typeface="Calibri" panose="020F0502020204030204" pitchFamily="34" charset="0"/>
                        </a:rPr>
                        <a:t>4.45</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-0.33</a:t>
                      </a:r>
                    </a:p>
                  </a:txBody>
                  <a:tcPr marL="9525" marR="9525" marT="9525" marB="0" anchor="ctr"/>
                </a:tc>
                <a:extLst>
                  <a:ext uri="{0D108BD9-81ED-4DB2-BD59-A6C34878D82A}">
                    <a16:rowId xmlns:a16="http://schemas.microsoft.com/office/drawing/2014/main" val="10002"/>
                  </a:ext>
                </a:extLst>
              </a:tr>
              <a:tr h="811896">
                <a:tc>
                  <a:txBody>
                    <a:bodyPr/>
                    <a:lstStyle/>
                    <a:p>
                      <a:pPr algn="l" fontAlgn="b"/>
                      <a:r>
                        <a:rPr lang="en-US" sz="1600" b="0" i="0" u="none" strike="noStrike">
                          <a:effectLst/>
                          <a:latin typeface="Calibri" panose="020F0502020204030204" pitchFamily="34" charset="0"/>
                        </a:rPr>
                        <a:t>Even though I may not always agree with decisions, the Principal is doing what it takes to make our school successful.</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dirty="0">
                          <a:effectLst/>
                          <a:latin typeface="Calibri" panose="020F0502020204030204" pitchFamily="34" charset="0"/>
                        </a:rPr>
                        <a:t>3.87 (70)</a:t>
                      </a:r>
                    </a:p>
                  </a:txBody>
                  <a:tcPr marL="9525" marR="9525" marT="9525" marB="0" anchor="ctr"/>
                </a:tc>
                <a:tc>
                  <a:txBody>
                    <a:bodyPr/>
                    <a:lstStyle/>
                    <a:p>
                      <a:pPr algn="ctr" fontAlgn="b"/>
                      <a:r>
                        <a:rPr lang="en-US" sz="1600" b="0" i="0" u="none" strike="noStrike">
                          <a:effectLst/>
                          <a:latin typeface="Calibri" panose="020F0502020204030204" pitchFamily="34" charset="0"/>
                        </a:rPr>
                        <a:t>4.23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-0.36</a:t>
                      </a:r>
                    </a:p>
                  </a:txBody>
                  <a:tcPr marL="9525" marR="9525" marT="9525" marB="0" anchor="ctr"/>
                </a:tc>
                <a:extLst>
                  <a:ext uri="{0D108BD9-81ED-4DB2-BD59-A6C34878D82A}">
                    <a16:rowId xmlns:a16="http://schemas.microsoft.com/office/drawing/2014/main" val="10003"/>
                  </a:ext>
                </a:extLst>
              </a:tr>
              <a:tr h="394224">
                <a:tc>
                  <a:txBody>
                    <a:bodyPr/>
                    <a:lstStyle/>
                    <a:p>
                      <a:pPr algn="l" fontAlgn="b"/>
                      <a:r>
                        <a:rPr lang="en-US" sz="1600" b="0" i="0" u="none" strike="noStrike">
                          <a:effectLst/>
                          <a:latin typeface="Calibri" panose="020F0502020204030204" pitchFamily="34" charset="0"/>
                        </a:rPr>
                        <a:t>The District employs high-quality teachers.</a:t>
                      </a:r>
                    </a:p>
                  </a:txBody>
                  <a:tcPr marL="9525" marR="9525" marT="9525" marB="0" anchor="ctr"/>
                </a:tc>
                <a:tc>
                  <a:txBody>
                    <a:bodyPr/>
                    <a:lstStyle/>
                    <a:p>
                      <a:pPr algn="ctr" fontAlgn="b"/>
                      <a:r>
                        <a:rPr lang="en-US" sz="1600" b="0" i="0" u="none" strike="noStrike">
                          <a:effectLst/>
                          <a:latin typeface="Calibri" panose="020F0502020204030204" pitchFamily="34" charset="0"/>
                        </a:rPr>
                        <a:t>90%</a:t>
                      </a:r>
                    </a:p>
                  </a:txBody>
                  <a:tcPr marL="9525" marR="9525" marT="9525" marB="0" anchor="ctr"/>
                </a:tc>
                <a:tc>
                  <a:txBody>
                    <a:bodyPr/>
                    <a:lstStyle/>
                    <a:p>
                      <a:pPr algn="ctr" fontAlgn="b"/>
                      <a:r>
                        <a:rPr lang="en-US" sz="1600" b="0" i="0" u="none" strike="noStrike" dirty="0">
                          <a:effectLst/>
                          <a:latin typeface="Calibri" panose="020F0502020204030204" pitchFamily="34" charset="0"/>
                        </a:rPr>
                        <a:t>4.12 (77)</a:t>
                      </a:r>
                    </a:p>
                  </a:txBody>
                  <a:tcPr marL="9525" marR="9525" marT="9525" marB="0" anchor="ctr"/>
                </a:tc>
                <a:tc>
                  <a:txBody>
                    <a:bodyPr/>
                    <a:lstStyle/>
                    <a:p>
                      <a:pPr algn="ctr" fontAlgn="b"/>
                      <a:r>
                        <a:rPr lang="en-US" sz="1600" b="0" i="0" u="none" strike="noStrike" dirty="0">
                          <a:effectLst/>
                          <a:latin typeface="Calibri" panose="020F0502020204030204" pitchFamily="34" charset="0"/>
                        </a:rPr>
                        <a:t>4.49</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-0.37</a:t>
                      </a:r>
                    </a:p>
                  </a:txBody>
                  <a:tcPr marL="9525" marR="9525" marT="9525" marB="0" anchor="ctr"/>
                </a:tc>
                <a:extLst>
                  <a:ext uri="{0D108BD9-81ED-4DB2-BD59-A6C34878D82A}">
                    <a16:rowId xmlns:a16="http://schemas.microsoft.com/office/drawing/2014/main" val="10004"/>
                  </a:ext>
                </a:extLst>
              </a:tr>
              <a:tr h="394224">
                <a:tc>
                  <a:txBody>
                    <a:bodyPr/>
                    <a:lstStyle/>
                    <a:p>
                      <a:pPr algn="l" fontAlgn="b"/>
                      <a:r>
                        <a:rPr lang="en-US" sz="1600" b="0" i="0" u="none" strike="noStrike">
                          <a:effectLst/>
                          <a:latin typeface="Calibri" panose="020F0502020204030204" pitchFamily="34" charset="0"/>
                        </a:rPr>
                        <a:t>I am satisfied with our school's efforts to prevent bullying.</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3.63 (70)</a:t>
                      </a:r>
                    </a:p>
                  </a:txBody>
                  <a:tcPr marL="9525" marR="9525" marT="9525" marB="0" anchor="ctr"/>
                </a:tc>
                <a:tc>
                  <a:txBody>
                    <a:bodyPr/>
                    <a:lstStyle/>
                    <a:p>
                      <a:pPr algn="ctr" fontAlgn="b"/>
                      <a:r>
                        <a:rPr lang="en-US" sz="1600" b="0" i="0" u="none" strike="noStrike" dirty="0">
                          <a:effectLst/>
                          <a:latin typeface="Calibri" panose="020F0502020204030204" pitchFamily="34" charset="0"/>
                        </a:rPr>
                        <a:t>4.00</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-0.37</a:t>
                      </a:r>
                    </a:p>
                  </a:txBody>
                  <a:tcPr marL="9525" marR="9525" marT="9525" marB="0" anchor="ctr"/>
                </a:tc>
                <a:extLst>
                  <a:ext uri="{0D108BD9-81ED-4DB2-BD59-A6C34878D82A}">
                    <a16:rowId xmlns:a16="http://schemas.microsoft.com/office/drawing/2014/main" val="10005"/>
                  </a:ext>
                </a:extLst>
              </a:tr>
              <a:tr h="394224">
                <a:tc>
                  <a:txBody>
                    <a:bodyPr/>
                    <a:lstStyle/>
                    <a:p>
                      <a:pPr algn="l" fontAlgn="b"/>
                      <a:r>
                        <a:rPr lang="en-US" sz="1600" b="0" i="0" u="none" strike="noStrike" dirty="0">
                          <a:effectLst/>
                          <a:latin typeface="Calibri" panose="020F0502020204030204" pitchFamily="34" charset="0"/>
                        </a:rPr>
                        <a:t>I am comfortable contacting the principal.</a:t>
                      </a:r>
                    </a:p>
                  </a:txBody>
                  <a:tcPr marL="9525" marR="9525" marT="9525" marB="0" anchor="ctr"/>
                </a:tc>
                <a:tc>
                  <a:txBody>
                    <a:bodyPr/>
                    <a:lstStyle/>
                    <a:p>
                      <a:pPr algn="ctr" fontAlgn="b"/>
                      <a:r>
                        <a:rPr lang="en-US" sz="1600" b="0" i="0" u="none" strike="noStrike">
                          <a:effectLst/>
                          <a:latin typeface="Calibri" panose="020F0502020204030204" pitchFamily="34" charset="0"/>
                        </a:rPr>
                        <a:t>79%</a:t>
                      </a:r>
                    </a:p>
                  </a:txBody>
                  <a:tcPr marL="9525" marR="9525" marT="9525" marB="0" anchor="ctr"/>
                </a:tc>
                <a:tc>
                  <a:txBody>
                    <a:bodyPr/>
                    <a:lstStyle/>
                    <a:p>
                      <a:pPr algn="ctr" fontAlgn="b"/>
                      <a:r>
                        <a:rPr lang="en-US" sz="1600" b="0" i="0" u="none" strike="noStrike">
                          <a:effectLst/>
                          <a:latin typeface="Calibri" panose="020F0502020204030204" pitchFamily="34" charset="0"/>
                        </a:rPr>
                        <a:t>3.79 (71)</a:t>
                      </a:r>
                    </a:p>
                  </a:txBody>
                  <a:tcPr marL="9525" marR="9525" marT="9525" marB="0" anchor="ctr"/>
                </a:tc>
                <a:tc>
                  <a:txBody>
                    <a:bodyPr/>
                    <a:lstStyle/>
                    <a:p>
                      <a:pPr algn="ctr" fontAlgn="b"/>
                      <a:r>
                        <a:rPr lang="en-US" sz="1600" b="0" i="0" u="none" strike="noStrike" dirty="0">
                          <a:effectLst/>
                          <a:latin typeface="Calibri" panose="020F0502020204030204" pitchFamily="34" charset="0"/>
                        </a:rPr>
                        <a:t>4.21</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-0.42</a:t>
                      </a:r>
                    </a:p>
                  </a:txBody>
                  <a:tcPr marL="9525" marR="9525" marT="9525" marB="0" anchor="ctr"/>
                </a:tc>
                <a:extLst>
                  <a:ext uri="{0D108BD9-81ED-4DB2-BD59-A6C34878D82A}">
                    <a16:rowId xmlns:a16="http://schemas.microsoft.com/office/drawing/2014/main" val="10006"/>
                  </a:ext>
                </a:extLst>
              </a:tr>
              <a:tr h="544743">
                <a:tc>
                  <a:txBody>
                    <a:bodyPr/>
                    <a:lstStyle/>
                    <a:p>
                      <a:pPr algn="l" fontAlgn="b"/>
                      <a:r>
                        <a:rPr lang="en-US" sz="1600" b="0" i="0" u="none" strike="noStrike">
                          <a:effectLst/>
                          <a:latin typeface="Calibri" panose="020F0502020204030204" pitchFamily="34" charset="0"/>
                        </a:rPr>
                        <a:t>I feel my opinions are taken into consideration when it comes to school policy decisions.</a:t>
                      </a:r>
                    </a:p>
                  </a:txBody>
                  <a:tcPr marL="9525" marR="9525" marT="9525" marB="0" anchor="ctr"/>
                </a:tc>
                <a:tc>
                  <a:txBody>
                    <a:bodyPr/>
                    <a:lstStyle/>
                    <a:p>
                      <a:pPr algn="ctr" fontAlgn="b"/>
                      <a:r>
                        <a:rPr lang="en-US" sz="1600" b="0" i="0" u="none" strike="noStrike">
                          <a:effectLst/>
                          <a:latin typeface="Calibri" panose="020F0502020204030204" pitchFamily="34" charset="0"/>
                        </a:rPr>
                        <a:t>66%</a:t>
                      </a:r>
                    </a:p>
                  </a:txBody>
                  <a:tcPr marL="9525" marR="9525" marT="9525" marB="0" anchor="ctr"/>
                </a:tc>
                <a:tc>
                  <a:txBody>
                    <a:bodyPr/>
                    <a:lstStyle/>
                    <a:p>
                      <a:pPr algn="ctr" fontAlgn="b"/>
                      <a:r>
                        <a:rPr lang="en-US" sz="1600" b="0" i="0" u="none" strike="noStrike">
                          <a:effectLst/>
                          <a:latin typeface="Calibri" panose="020F0502020204030204" pitchFamily="34" charset="0"/>
                        </a:rPr>
                        <a:t>3.40 (57)</a:t>
                      </a:r>
                    </a:p>
                  </a:txBody>
                  <a:tcPr marL="9525" marR="9525" marT="9525" marB="0" anchor="ctr"/>
                </a:tc>
                <a:tc>
                  <a:txBody>
                    <a:bodyPr/>
                    <a:lstStyle/>
                    <a:p>
                      <a:pPr algn="ctr" fontAlgn="b"/>
                      <a:r>
                        <a:rPr lang="en-US" sz="1600" b="0" i="0" u="none" strike="noStrike" dirty="0">
                          <a:effectLst/>
                          <a:latin typeface="Calibri" panose="020F0502020204030204" pitchFamily="34" charset="0"/>
                        </a:rPr>
                        <a:t>3.88</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-0.48</a:t>
                      </a:r>
                    </a:p>
                  </a:txBody>
                  <a:tcPr marL="9525" marR="9525" marT="9525" marB="0" anchor="ctr"/>
                </a:tc>
                <a:extLst>
                  <a:ext uri="{0D108BD9-81ED-4DB2-BD59-A6C34878D82A}">
                    <a16:rowId xmlns:a16="http://schemas.microsoft.com/office/drawing/2014/main" val="10007"/>
                  </a:ext>
                </a:extLst>
              </a:tr>
              <a:tr h="394224">
                <a:tc>
                  <a:txBody>
                    <a:bodyPr/>
                    <a:lstStyle/>
                    <a:p>
                      <a:pPr algn="l" fontAlgn="b"/>
                      <a:r>
                        <a:rPr lang="en-US" sz="1600" b="0" i="0" u="none" strike="noStrike">
                          <a:effectLst/>
                          <a:latin typeface="Calibri" panose="020F0502020204030204" pitchFamily="34" charset="0"/>
                        </a:rPr>
                        <a:t>My child enjoys going to school.</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3.89 (82)</a:t>
                      </a:r>
                    </a:p>
                  </a:txBody>
                  <a:tcPr marL="9525" marR="9525" marT="9525" marB="0" anchor="ctr"/>
                </a:tc>
                <a:tc>
                  <a:txBody>
                    <a:bodyPr/>
                    <a:lstStyle/>
                    <a:p>
                      <a:pPr algn="ctr" fontAlgn="b"/>
                      <a:r>
                        <a:rPr lang="en-US" sz="1600" b="0" i="0" u="none" strike="noStrike">
                          <a:effectLst/>
                          <a:latin typeface="Calibri" panose="020F0502020204030204" pitchFamily="34" charset="0"/>
                        </a:rPr>
                        <a:t>4.42</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-0.53</a:t>
                      </a:r>
                    </a:p>
                  </a:txBody>
                  <a:tcPr marL="9525" marR="9525" marT="9525" marB="0" anchor="ctr"/>
                </a:tc>
                <a:extLst>
                  <a:ext uri="{0D108BD9-81ED-4DB2-BD59-A6C34878D82A}">
                    <a16:rowId xmlns:a16="http://schemas.microsoft.com/office/drawing/2014/main" val="3247224180"/>
                  </a:ext>
                </a:extLst>
              </a:tr>
              <a:tr h="544743">
                <a:tc>
                  <a:txBody>
                    <a:bodyPr/>
                    <a:lstStyle/>
                    <a:p>
                      <a:pPr algn="l" fontAlgn="b"/>
                      <a:r>
                        <a:rPr lang="en-US" sz="1600" b="0" i="0" u="none" strike="noStrike">
                          <a:effectLst/>
                          <a:latin typeface="Calibri" panose="020F0502020204030204" pitchFamily="34" charset="0"/>
                        </a:rPr>
                        <a:t>The front office staff makes me feel welcome and addresses my concerns.</a:t>
                      </a:r>
                    </a:p>
                  </a:txBody>
                  <a:tcPr marL="9525" marR="9525" marT="9525" marB="0" anchor="ctr"/>
                </a:tc>
                <a:tc>
                  <a:txBody>
                    <a:bodyPr/>
                    <a:lstStyle/>
                    <a:p>
                      <a:pPr algn="ctr" fontAlgn="b"/>
                      <a:r>
                        <a:rPr lang="en-US" sz="1600" b="0" i="0" u="none" strike="noStrike">
                          <a:effectLst/>
                          <a:latin typeface="Calibri" panose="020F0502020204030204" pitchFamily="34" charset="0"/>
                        </a:rPr>
                        <a:t>91%</a:t>
                      </a:r>
                    </a:p>
                  </a:txBody>
                  <a:tcPr marL="9525" marR="9525" marT="9525" marB="0" anchor="ctr"/>
                </a:tc>
                <a:tc>
                  <a:txBody>
                    <a:bodyPr/>
                    <a:lstStyle/>
                    <a:p>
                      <a:pPr algn="ctr" fontAlgn="b"/>
                      <a:r>
                        <a:rPr lang="en-US" sz="1600" b="0" i="0" u="none" strike="noStrike">
                          <a:effectLst/>
                          <a:latin typeface="Calibri" panose="020F0502020204030204" pitchFamily="34" charset="0"/>
                        </a:rPr>
                        <a:t>4.27 (77)</a:t>
                      </a:r>
                    </a:p>
                  </a:txBody>
                  <a:tcPr marL="9525" marR="9525" marT="9525" marB="0" anchor="ctr"/>
                </a:tc>
                <a:tc>
                  <a:txBody>
                    <a:bodyPr/>
                    <a:lstStyle/>
                    <a:p>
                      <a:pPr algn="ctr" fontAlgn="b"/>
                      <a:r>
                        <a:rPr lang="en-US" sz="1600" b="0" i="0" u="none" strike="noStrike">
                          <a:effectLst/>
                          <a:latin typeface="Calibri" panose="020F0502020204030204" pitchFamily="34" charset="0"/>
                        </a:rPr>
                        <a:t>N/A</a:t>
                      </a:r>
                    </a:p>
                  </a:txBody>
                  <a:tcPr marL="9525" marR="9525" marT="9525" marB="0" anchor="ctr"/>
                </a:tc>
                <a:tc>
                  <a:txBody>
                    <a:bodyPr/>
                    <a:lstStyle/>
                    <a:p>
                      <a:pPr algn="ctr" fontAlgn="b"/>
                      <a:r>
                        <a:rPr lang="en-US" sz="1600" b="0" i="0" u="none" strike="noStrike" dirty="0">
                          <a:effectLst/>
                          <a:latin typeface="Calibri" panose="020F0502020204030204" pitchFamily="34" charset="0"/>
                        </a:rPr>
                        <a:t>N/A</a:t>
                      </a:r>
                    </a:p>
                  </a:txBody>
                  <a:tcPr marL="9525" marR="9525" marT="9525" marB="0" anchor="ctr"/>
                </a:tc>
                <a:extLst>
                  <a:ext uri="{0D108BD9-81ED-4DB2-BD59-A6C34878D82A}">
                    <a16:rowId xmlns:a16="http://schemas.microsoft.com/office/drawing/2014/main" val="3497471824"/>
                  </a:ext>
                </a:extLst>
              </a:tr>
              <a:tr h="394224">
                <a:tc>
                  <a:txBody>
                    <a:bodyPr/>
                    <a:lstStyle/>
                    <a:p>
                      <a:pPr algn="l" fontAlgn="b"/>
                      <a:r>
                        <a:rPr lang="en-US" sz="1600" b="0" i="0" u="none" strike="noStrike">
                          <a:effectLst/>
                          <a:latin typeface="Calibri" panose="020F0502020204030204" pitchFamily="34" charset="0"/>
                        </a:rPr>
                        <a:t>The report card is clear and understandable.</a:t>
                      </a:r>
                    </a:p>
                  </a:txBody>
                  <a:tcPr marL="9525" marR="9525" marT="9525" marB="0" anchor="ctr"/>
                </a:tc>
                <a:tc>
                  <a:txBody>
                    <a:bodyPr/>
                    <a:lstStyle/>
                    <a:p>
                      <a:pPr algn="ctr" fontAlgn="b"/>
                      <a:r>
                        <a:rPr lang="en-US" sz="1600" b="0" i="0" u="none" strike="noStrike">
                          <a:effectLst/>
                          <a:latin typeface="Calibri" panose="020F0502020204030204" pitchFamily="34" charset="0"/>
                        </a:rPr>
                        <a:t>76%</a:t>
                      </a:r>
                    </a:p>
                  </a:txBody>
                  <a:tcPr marL="9525" marR="9525" marT="9525" marB="0" anchor="ctr"/>
                </a:tc>
                <a:tc>
                  <a:txBody>
                    <a:bodyPr/>
                    <a:lstStyle/>
                    <a:p>
                      <a:pPr algn="ctr" fontAlgn="b"/>
                      <a:r>
                        <a:rPr lang="en-US" sz="1600" b="0" i="0" u="none" strike="noStrike">
                          <a:effectLst/>
                          <a:latin typeface="Calibri" panose="020F0502020204030204" pitchFamily="34" charset="0"/>
                        </a:rPr>
                        <a:t>3.74 (81)</a:t>
                      </a:r>
                    </a:p>
                  </a:txBody>
                  <a:tcPr marL="9525" marR="9525" marT="9525" marB="0" anchor="ctr"/>
                </a:tc>
                <a:tc>
                  <a:txBody>
                    <a:bodyPr/>
                    <a:lstStyle/>
                    <a:p>
                      <a:pPr algn="ctr" fontAlgn="b"/>
                      <a:r>
                        <a:rPr lang="en-US" sz="1600" b="0" i="0" u="none" strike="noStrike">
                          <a:effectLst/>
                          <a:latin typeface="Calibri" panose="020F0502020204030204" pitchFamily="34" charset="0"/>
                        </a:rPr>
                        <a:t>N/A</a:t>
                      </a:r>
                    </a:p>
                  </a:txBody>
                  <a:tcPr marL="9525" marR="9525" marT="9525" marB="0" anchor="ctr"/>
                </a:tc>
                <a:tc>
                  <a:txBody>
                    <a:bodyPr/>
                    <a:lstStyle/>
                    <a:p>
                      <a:pPr algn="ctr" fontAlgn="b"/>
                      <a:r>
                        <a:rPr lang="en-US" sz="1600" b="0" i="0" u="none" strike="noStrike" dirty="0">
                          <a:effectLst/>
                          <a:latin typeface="Calibri" panose="020F0502020204030204" pitchFamily="34" charset="0"/>
                        </a:rPr>
                        <a:t>N/A</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36569078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Academic expectations at Woodland Intermediate School are: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796642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3306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470025"/>
          </a:xfrm>
        </p:spPr>
        <p:txBody>
          <a:bodyPr>
            <a:normAutofit/>
          </a:bodyPr>
          <a:lstStyle/>
          <a:p>
            <a:r>
              <a:rPr lang="en-US" b="1" dirty="0">
                <a:latin typeface="+mn-lt"/>
              </a:rPr>
              <a:t>Respondent Information</a:t>
            </a:r>
            <a:endParaRPr lang="en-US" b="1" dirty="0"/>
          </a:p>
        </p:txBody>
      </p:sp>
    </p:spTree>
    <p:extLst>
      <p:ext uri="{BB962C8B-B14F-4D97-AF65-F5344CB8AC3E}">
        <p14:creationId xmlns:p14="http://schemas.microsoft.com/office/powerpoint/2010/main" val="6442158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The overall use of technology at Woodland Intermediate School is: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70949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301537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Middle School </a:t>
            </a:r>
            <a:r>
              <a:rPr lang="en-US" sz="3600" dirty="0"/>
              <a:t>(Slide 1/3)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57796811"/>
              </p:ext>
            </p:extLst>
          </p:nvPr>
        </p:nvGraphicFramePr>
        <p:xfrm>
          <a:off x="-4" y="1295404"/>
          <a:ext cx="9144003" cy="5562595"/>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29711">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747124">
                <a:tc>
                  <a:txBody>
                    <a:bodyPr/>
                    <a:lstStyle/>
                    <a:p>
                      <a:pPr algn="l" fontAlgn="b"/>
                      <a:r>
                        <a:rPr lang="en-US" sz="1600" b="0" i="0" u="none" strike="noStrike" dirty="0">
                          <a:effectLst/>
                          <a:latin typeface="Calibri" panose="020F0502020204030204" pitchFamily="34" charset="0"/>
                        </a:rPr>
                        <a:t>Even though I may not always agree with decisions, the Principal is doing what it takes to make our school successful.</a:t>
                      </a:r>
                    </a:p>
                  </a:txBody>
                  <a:tcPr marL="9525" marR="9525" marT="9525" marB="0" anchor="ctr"/>
                </a:tc>
                <a:tc>
                  <a:txBody>
                    <a:bodyPr/>
                    <a:lstStyle/>
                    <a:p>
                      <a:pPr algn="ctr" fontAlgn="b"/>
                      <a:r>
                        <a:rPr lang="en-US" sz="1600" b="0" i="0" u="none" strike="noStrike" dirty="0">
                          <a:effectLst/>
                          <a:latin typeface="Calibri" panose="020F0502020204030204" pitchFamily="34" charset="0"/>
                        </a:rPr>
                        <a:t>81%</a:t>
                      </a:r>
                    </a:p>
                  </a:txBody>
                  <a:tcPr marL="9525" marR="9525" marT="9525" marB="0" anchor="ctr"/>
                </a:tc>
                <a:tc>
                  <a:txBody>
                    <a:bodyPr/>
                    <a:lstStyle/>
                    <a:p>
                      <a:pPr algn="ctr" fontAlgn="b"/>
                      <a:r>
                        <a:rPr lang="en-US" sz="1600" b="0" i="0" u="none" strike="noStrike" dirty="0">
                          <a:effectLst/>
                          <a:latin typeface="Calibri" panose="020F0502020204030204" pitchFamily="34" charset="0"/>
                        </a:rPr>
                        <a:t>3.85 (95)</a:t>
                      </a:r>
                    </a:p>
                  </a:txBody>
                  <a:tcPr marL="9525" marR="9525" marT="9525" marB="0" anchor="ctr"/>
                </a:tc>
                <a:tc>
                  <a:txBody>
                    <a:bodyPr/>
                    <a:lstStyle/>
                    <a:p>
                      <a:pPr algn="ctr" fontAlgn="b"/>
                      <a:r>
                        <a:rPr lang="en-US" sz="1600" b="0" i="0" u="none" strike="noStrike">
                          <a:effectLst/>
                          <a:latin typeface="Calibri" panose="020F0502020204030204" pitchFamily="34" charset="0"/>
                        </a:rPr>
                        <a:t>3.87</a:t>
                      </a:r>
                    </a:p>
                  </a:txBody>
                  <a:tcPr marL="9525" marR="9525" marT="9525" marB="0" anchor="ctr"/>
                </a:tc>
                <a:tc>
                  <a:txBody>
                    <a:bodyPr/>
                    <a:lstStyle/>
                    <a:p>
                      <a:pPr algn="ctr" fontAlgn="b"/>
                      <a:r>
                        <a:rPr lang="en-US" sz="1600" b="0" i="0" u="none" strike="noStrike">
                          <a:effectLst/>
                          <a:latin typeface="Calibri" panose="020F0502020204030204" pitchFamily="34" charset="0"/>
                        </a:rPr>
                        <a:t>-0.01</a:t>
                      </a:r>
                    </a:p>
                  </a:txBody>
                  <a:tcPr marL="9525" marR="9525" marT="9525" marB="0" anchor="ctr"/>
                </a:tc>
                <a:extLst>
                  <a:ext uri="{0D108BD9-81ED-4DB2-BD59-A6C34878D82A}">
                    <a16:rowId xmlns:a16="http://schemas.microsoft.com/office/drawing/2014/main" val="10001"/>
                  </a:ext>
                </a:extLst>
              </a:tr>
              <a:tr h="501284">
                <a:tc>
                  <a:txBody>
                    <a:bodyPr/>
                    <a:lstStyle/>
                    <a:p>
                      <a:pPr algn="l" fontAlgn="b"/>
                      <a:r>
                        <a:rPr lang="en-US" sz="1600" b="0" i="0" u="none" strike="noStrike">
                          <a:effectLst/>
                          <a:latin typeface="Calibri" panose="020F0502020204030204" pitchFamily="34" charset="0"/>
                        </a:rPr>
                        <a:t>My child has a positive relationship with at least one adult at school.</a:t>
                      </a:r>
                    </a:p>
                  </a:txBody>
                  <a:tcPr marL="9525" marR="9525" marT="9525" marB="0" anchor="ctr"/>
                </a:tc>
                <a:tc>
                  <a:txBody>
                    <a:bodyPr/>
                    <a:lstStyle/>
                    <a:p>
                      <a:pPr algn="ctr" fontAlgn="b"/>
                      <a:r>
                        <a:rPr lang="en-US" sz="1600" b="0" i="0" u="none" strike="noStrike">
                          <a:effectLst/>
                          <a:latin typeface="Calibri" panose="020F0502020204030204" pitchFamily="34" charset="0"/>
                        </a:rPr>
                        <a:t>91%</a:t>
                      </a:r>
                    </a:p>
                  </a:txBody>
                  <a:tcPr marL="9525" marR="9525" marT="9525" marB="0" anchor="ctr"/>
                </a:tc>
                <a:tc>
                  <a:txBody>
                    <a:bodyPr/>
                    <a:lstStyle/>
                    <a:p>
                      <a:pPr algn="ctr" fontAlgn="b"/>
                      <a:r>
                        <a:rPr lang="en-US" sz="1600" b="0" i="0" u="none" strike="noStrike" dirty="0">
                          <a:effectLst/>
                          <a:latin typeface="Calibri" panose="020F0502020204030204" pitchFamily="34" charset="0"/>
                        </a:rPr>
                        <a:t>4.35 (109)</a:t>
                      </a:r>
                    </a:p>
                  </a:txBody>
                  <a:tcPr marL="9525" marR="9525" marT="9525" marB="0" anchor="ctr"/>
                </a:tc>
                <a:tc>
                  <a:txBody>
                    <a:bodyPr/>
                    <a:lstStyle/>
                    <a:p>
                      <a:pPr algn="ctr" fontAlgn="b"/>
                      <a:r>
                        <a:rPr lang="en-US" sz="1600" b="0" i="0" u="none" strike="noStrike" dirty="0">
                          <a:effectLst/>
                          <a:latin typeface="Calibri" panose="020F0502020204030204" pitchFamily="34" charset="0"/>
                        </a:rPr>
                        <a:t>4.42</a:t>
                      </a:r>
                    </a:p>
                  </a:txBody>
                  <a:tcPr marL="9525" marR="9525" marT="9525" marB="0" anchor="ctr"/>
                </a:tc>
                <a:tc>
                  <a:txBody>
                    <a:bodyPr/>
                    <a:lstStyle/>
                    <a:p>
                      <a:pPr algn="ctr" fontAlgn="b"/>
                      <a:r>
                        <a:rPr lang="en-US" sz="1600" b="0" i="0" u="none" strike="noStrike">
                          <a:effectLst/>
                          <a:latin typeface="Calibri" panose="020F0502020204030204" pitchFamily="34" charset="0"/>
                        </a:rPr>
                        <a:t>-0.07</a:t>
                      </a:r>
                    </a:p>
                  </a:txBody>
                  <a:tcPr marL="9525" marR="9525" marT="9525" marB="0" anchor="ctr"/>
                </a:tc>
                <a:extLst>
                  <a:ext uri="{0D108BD9-81ED-4DB2-BD59-A6C34878D82A}">
                    <a16:rowId xmlns:a16="http://schemas.microsoft.com/office/drawing/2014/main" val="10002"/>
                  </a:ext>
                </a:extLst>
              </a:tr>
              <a:tr h="501284">
                <a:tc>
                  <a:txBody>
                    <a:bodyPr/>
                    <a:lstStyle/>
                    <a:p>
                      <a:pPr algn="l" fontAlgn="b"/>
                      <a:r>
                        <a:rPr lang="en-US" sz="1600" b="0" i="0" u="none" strike="noStrike">
                          <a:effectLst/>
                          <a:latin typeface="Calibri" panose="020F0502020204030204" pitchFamily="34" charset="0"/>
                        </a:rPr>
                        <a:t>Technology is used effectively to support teaching and learning.</a:t>
                      </a:r>
                    </a:p>
                  </a:txBody>
                  <a:tcPr marL="9525" marR="9525" marT="9525" marB="0" anchor="ctr"/>
                </a:tc>
                <a:tc>
                  <a:txBody>
                    <a:bodyPr/>
                    <a:lstStyle/>
                    <a:p>
                      <a:pPr algn="ctr" fontAlgn="b"/>
                      <a:r>
                        <a:rPr lang="en-US" sz="1600" b="0" i="0" u="none" strike="noStrike" dirty="0">
                          <a:effectLst/>
                          <a:latin typeface="Calibri" panose="020F0502020204030204" pitchFamily="34" charset="0"/>
                        </a:rPr>
                        <a:t>89%</a:t>
                      </a:r>
                    </a:p>
                  </a:txBody>
                  <a:tcPr marL="9525" marR="9525" marT="9525" marB="0" anchor="ctr"/>
                </a:tc>
                <a:tc>
                  <a:txBody>
                    <a:bodyPr/>
                    <a:lstStyle/>
                    <a:p>
                      <a:pPr algn="ctr" fontAlgn="b"/>
                      <a:r>
                        <a:rPr lang="en-US" sz="1600" b="0" i="0" u="none" strike="noStrike">
                          <a:effectLst/>
                          <a:latin typeface="Calibri" panose="020F0502020204030204" pitchFamily="34" charset="0"/>
                        </a:rPr>
                        <a:t>3.96 (102)</a:t>
                      </a:r>
                    </a:p>
                  </a:txBody>
                  <a:tcPr marL="9525" marR="9525" marT="9525" marB="0" anchor="ctr"/>
                </a:tc>
                <a:tc>
                  <a:txBody>
                    <a:bodyPr/>
                    <a:lstStyle/>
                    <a:p>
                      <a:pPr algn="ctr" fontAlgn="b"/>
                      <a:r>
                        <a:rPr lang="en-US" sz="1600" b="0" i="0" u="none" strike="noStrike" dirty="0">
                          <a:effectLst/>
                          <a:latin typeface="Calibri" panose="020F0502020204030204" pitchFamily="34" charset="0"/>
                        </a:rPr>
                        <a:t>4.08</a:t>
                      </a:r>
                    </a:p>
                  </a:txBody>
                  <a:tcPr marL="9525" marR="9525" marT="9525" marB="0" anchor="ctr"/>
                </a:tc>
                <a:tc>
                  <a:txBody>
                    <a:bodyPr/>
                    <a:lstStyle/>
                    <a:p>
                      <a:pPr algn="ctr" fontAlgn="b"/>
                      <a:r>
                        <a:rPr lang="en-US" sz="1600" b="0" i="0" u="none" strike="noStrike" dirty="0">
                          <a:effectLst/>
                          <a:latin typeface="Calibri" panose="020F0502020204030204" pitchFamily="34" charset="0"/>
                        </a:rPr>
                        <a:t>-0.12</a:t>
                      </a:r>
                    </a:p>
                  </a:txBody>
                  <a:tcPr marL="9525" marR="9525" marT="9525" marB="0" anchor="ctr"/>
                </a:tc>
                <a:extLst>
                  <a:ext uri="{0D108BD9-81ED-4DB2-BD59-A6C34878D82A}">
                    <a16:rowId xmlns:a16="http://schemas.microsoft.com/office/drawing/2014/main" val="10003"/>
                  </a:ext>
                </a:extLst>
              </a:tr>
              <a:tr h="369835">
                <a:tc>
                  <a:txBody>
                    <a:bodyPr/>
                    <a:lstStyle/>
                    <a:p>
                      <a:pPr algn="l" fontAlgn="b"/>
                      <a:r>
                        <a:rPr lang="en-US" sz="1600" b="0" i="0" u="none" strike="noStrike">
                          <a:effectLst/>
                          <a:latin typeface="Calibri" panose="020F0502020204030204" pitchFamily="34" charset="0"/>
                        </a:rPr>
                        <a:t>I am comfortable contacting the principal.</a:t>
                      </a:r>
                    </a:p>
                  </a:txBody>
                  <a:tcPr marL="9525" marR="9525" marT="9525" marB="0" anchor="ctr"/>
                </a:tc>
                <a:tc>
                  <a:txBody>
                    <a:bodyPr/>
                    <a:lstStyle/>
                    <a:p>
                      <a:pPr algn="ctr" fontAlgn="b"/>
                      <a:r>
                        <a:rPr lang="en-US" sz="1600" b="0" i="0" u="none" strike="noStrike">
                          <a:effectLst/>
                          <a:latin typeface="Calibri" panose="020F0502020204030204" pitchFamily="34" charset="0"/>
                        </a:rPr>
                        <a:t>78%</a:t>
                      </a:r>
                    </a:p>
                  </a:txBody>
                  <a:tcPr marL="9525" marR="9525" marT="9525" marB="0" anchor="ctr"/>
                </a:tc>
                <a:tc>
                  <a:txBody>
                    <a:bodyPr/>
                    <a:lstStyle/>
                    <a:p>
                      <a:pPr algn="ctr" fontAlgn="b"/>
                      <a:r>
                        <a:rPr lang="en-US" sz="1600" b="0" i="0" u="none" strike="noStrike">
                          <a:effectLst/>
                          <a:latin typeface="Calibri" panose="020F0502020204030204" pitchFamily="34" charset="0"/>
                        </a:rPr>
                        <a:t>3.84 (106)</a:t>
                      </a:r>
                    </a:p>
                  </a:txBody>
                  <a:tcPr marL="9525" marR="9525" marT="9525" marB="0" anchor="ctr"/>
                </a:tc>
                <a:tc>
                  <a:txBody>
                    <a:bodyPr/>
                    <a:lstStyle/>
                    <a:p>
                      <a:pPr algn="ctr" fontAlgn="b"/>
                      <a:r>
                        <a:rPr lang="en-US" sz="1600" b="0" i="0" u="none" strike="noStrike">
                          <a:effectLst/>
                          <a:latin typeface="Calibri" panose="020F0502020204030204" pitchFamily="34" charset="0"/>
                        </a:rPr>
                        <a:t>3.99</a:t>
                      </a:r>
                    </a:p>
                  </a:txBody>
                  <a:tcPr marL="9525" marR="9525" marT="9525" marB="0" anchor="ctr"/>
                </a:tc>
                <a:tc>
                  <a:txBody>
                    <a:bodyPr/>
                    <a:lstStyle/>
                    <a:p>
                      <a:pPr algn="ctr" fontAlgn="b"/>
                      <a:r>
                        <a:rPr lang="en-US" sz="1600" b="0" i="0" u="none" strike="noStrike" dirty="0">
                          <a:effectLst/>
                          <a:latin typeface="Calibri" panose="020F0502020204030204" pitchFamily="34" charset="0"/>
                        </a:rPr>
                        <a:t>-0.16</a:t>
                      </a:r>
                    </a:p>
                  </a:txBody>
                  <a:tcPr marL="9525" marR="9525" marT="9525" marB="0" anchor="ctr"/>
                </a:tc>
                <a:extLst>
                  <a:ext uri="{0D108BD9-81ED-4DB2-BD59-A6C34878D82A}">
                    <a16:rowId xmlns:a16="http://schemas.microsoft.com/office/drawing/2014/main" val="10004"/>
                  </a:ext>
                </a:extLst>
              </a:tr>
              <a:tr h="369835">
                <a:tc>
                  <a:txBody>
                    <a:bodyPr/>
                    <a:lstStyle/>
                    <a:p>
                      <a:pPr algn="l" fontAlgn="b"/>
                      <a:r>
                        <a:rPr lang="en-US" sz="1600" b="0" i="0" u="none" strike="noStrike">
                          <a:effectLst/>
                          <a:latin typeface="Calibri" panose="020F0502020204030204" pitchFamily="34" charset="0"/>
                        </a:rPr>
                        <a:t>There is a healthy culture at our school.</a:t>
                      </a:r>
                    </a:p>
                  </a:txBody>
                  <a:tcPr marL="9525" marR="9525" marT="9525" marB="0" anchor="ctr"/>
                </a:tc>
                <a:tc>
                  <a:txBody>
                    <a:bodyPr/>
                    <a:lstStyle/>
                    <a:p>
                      <a:pPr algn="ctr" fontAlgn="b"/>
                      <a:r>
                        <a:rPr lang="en-US" sz="1600" b="0" i="0" u="none" strike="noStrike">
                          <a:effectLst/>
                          <a:latin typeface="Calibri" panose="020F0502020204030204" pitchFamily="34" charset="0"/>
                        </a:rPr>
                        <a:t>73%</a:t>
                      </a:r>
                    </a:p>
                  </a:txBody>
                  <a:tcPr marL="9525" marR="9525" marT="9525" marB="0" anchor="ctr"/>
                </a:tc>
                <a:tc>
                  <a:txBody>
                    <a:bodyPr/>
                    <a:lstStyle/>
                    <a:p>
                      <a:pPr algn="ctr" fontAlgn="b"/>
                      <a:r>
                        <a:rPr lang="en-US" sz="1600" b="0" i="0" u="none" strike="noStrike">
                          <a:effectLst/>
                          <a:latin typeface="Calibri" panose="020F0502020204030204" pitchFamily="34" charset="0"/>
                        </a:rPr>
                        <a:t>3.60 (101)</a:t>
                      </a:r>
                    </a:p>
                  </a:txBody>
                  <a:tcPr marL="9525" marR="9525" marT="9525" marB="0" anchor="ctr"/>
                </a:tc>
                <a:tc>
                  <a:txBody>
                    <a:bodyPr/>
                    <a:lstStyle/>
                    <a:p>
                      <a:pPr algn="ctr" fontAlgn="b"/>
                      <a:r>
                        <a:rPr lang="en-US" sz="1600" b="0" i="0" u="none" strike="noStrike">
                          <a:effectLst/>
                          <a:latin typeface="Calibri" panose="020F0502020204030204" pitchFamily="34" charset="0"/>
                        </a:rPr>
                        <a:t>3.80</a:t>
                      </a:r>
                    </a:p>
                  </a:txBody>
                  <a:tcPr marL="9525" marR="9525" marT="9525" marB="0" anchor="ctr"/>
                </a:tc>
                <a:tc>
                  <a:txBody>
                    <a:bodyPr/>
                    <a:lstStyle/>
                    <a:p>
                      <a:pPr algn="ctr" fontAlgn="b"/>
                      <a:r>
                        <a:rPr lang="en-US" sz="1600" b="0" i="0" u="none" strike="noStrike" dirty="0">
                          <a:effectLst/>
                          <a:latin typeface="Calibri" panose="020F0502020204030204" pitchFamily="34" charset="0"/>
                        </a:rPr>
                        <a:t>-0.20</a:t>
                      </a:r>
                    </a:p>
                  </a:txBody>
                  <a:tcPr marL="9525" marR="9525" marT="9525" marB="0" anchor="ctr"/>
                </a:tc>
                <a:extLst>
                  <a:ext uri="{0D108BD9-81ED-4DB2-BD59-A6C34878D82A}">
                    <a16:rowId xmlns:a16="http://schemas.microsoft.com/office/drawing/2014/main" val="10005"/>
                  </a:ext>
                </a:extLst>
              </a:tr>
              <a:tr h="501284">
                <a:tc>
                  <a:txBody>
                    <a:bodyPr/>
                    <a:lstStyle/>
                    <a:p>
                      <a:pPr algn="l" fontAlgn="b"/>
                      <a:r>
                        <a:rPr lang="en-US" sz="1600" b="0" i="0" u="none" strike="noStrike">
                          <a:effectLst/>
                          <a:latin typeface="Calibri" panose="020F0502020204030204" pitchFamily="34" charset="0"/>
                        </a:rPr>
                        <a:t>I feel comfortable sharing ideas for school improvement with staff.</a:t>
                      </a:r>
                    </a:p>
                  </a:txBody>
                  <a:tcPr marL="9525" marR="9525" marT="9525" marB="0" anchor="ctr"/>
                </a:tc>
                <a:tc>
                  <a:txBody>
                    <a:bodyPr/>
                    <a:lstStyle/>
                    <a:p>
                      <a:pPr algn="ctr" fontAlgn="b"/>
                      <a:r>
                        <a:rPr lang="en-US" sz="1600" b="0" i="0" u="none" strike="noStrike">
                          <a:effectLst/>
                          <a:latin typeface="Calibri" panose="020F0502020204030204" pitchFamily="34" charset="0"/>
                        </a:rPr>
                        <a:t>66%</a:t>
                      </a:r>
                    </a:p>
                  </a:txBody>
                  <a:tcPr marL="9525" marR="9525" marT="9525" marB="0" anchor="ctr"/>
                </a:tc>
                <a:tc>
                  <a:txBody>
                    <a:bodyPr/>
                    <a:lstStyle/>
                    <a:p>
                      <a:pPr algn="ctr" fontAlgn="b"/>
                      <a:r>
                        <a:rPr lang="en-US" sz="1600" b="0" i="0" u="none" strike="noStrike">
                          <a:effectLst/>
                          <a:latin typeface="Calibri" panose="020F0502020204030204" pitchFamily="34" charset="0"/>
                        </a:rPr>
                        <a:t>3.44 (105)</a:t>
                      </a:r>
                    </a:p>
                  </a:txBody>
                  <a:tcPr marL="9525" marR="9525" marT="9525" marB="0" anchor="ctr"/>
                </a:tc>
                <a:tc>
                  <a:txBody>
                    <a:bodyPr/>
                    <a:lstStyle/>
                    <a:p>
                      <a:pPr algn="ctr" fontAlgn="b"/>
                      <a:r>
                        <a:rPr lang="en-US" sz="1600" b="0" i="0" u="none" strike="noStrike">
                          <a:effectLst/>
                          <a:latin typeface="Calibri" panose="020F0502020204030204" pitchFamily="34" charset="0"/>
                        </a:rPr>
                        <a:t>3.64</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-0.21</a:t>
                      </a:r>
                    </a:p>
                  </a:txBody>
                  <a:tcPr marL="9525" marR="9525" marT="9525" marB="0" anchor="ctr"/>
                </a:tc>
                <a:extLst>
                  <a:ext uri="{0D108BD9-81ED-4DB2-BD59-A6C34878D82A}">
                    <a16:rowId xmlns:a16="http://schemas.microsoft.com/office/drawing/2014/main" val="10006"/>
                  </a:ext>
                </a:extLst>
              </a:tr>
              <a:tr h="501284">
                <a:tc>
                  <a:txBody>
                    <a:bodyPr/>
                    <a:lstStyle/>
                    <a:p>
                      <a:pPr algn="l" fontAlgn="b"/>
                      <a:r>
                        <a:rPr lang="en-US" sz="1600" b="0" i="0" u="none" strike="noStrike">
                          <a:effectLst/>
                          <a:latin typeface="Calibri" panose="020F0502020204030204" pitchFamily="34" charset="0"/>
                        </a:rPr>
                        <a:t>When my child has a problem at school, he/she knows how to get help.</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3.63 (106)</a:t>
                      </a:r>
                    </a:p>
                  </a:txBody>
                  <a:tcPr marL="9525" marR="9525" marT="9525" marB="0" anchor="ctr"/>
                </a:tc>
                <a:tc>
                  <a:txBody>
                    <a:bodyPr/>
                    <a:lstStyle/>
                    <a:p>
                      <a:pPr algn="ctr" fontAlgn="b"/>
                      <a:r>
                        <a:rPr lang="en-US" sz="1600" b="0" i="0" u="none" strike="noStrike">
                          <a:effectLst/>
                          <a:latin typeface="Calibri" panose="020F0502020204030204" pitchFamily="34" charset="0"/>
                        </a:rPr>
                        <a:t>3.84</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-0.21</a:t>
                      </a:r>
                    </a:p>
                  </a:txBody>
                  <a:tcPr marL="9525" marR="9525" marT="9525" marB="0" anchor="ctr"/>
                </a:tc>
                <a:extLst>
                  <a:ext uri="{0D108BD9-81ED-4DB2-BD59-A6C34878D82A}">
                    <a16:rowId xmlns:a16="http://schemas.microsoft.com/office/drawing/2014/main" val="10007"/>
                  </a:ext>
                </a:extLst>
              </a:tr>
              <a:tr h="369835">
                <a:tc>
                  <a:txBody>
                    <a:bodyPr/>
                    <a:lstStyle/>
                    <a:p>
                      <a:pPr algn="l" fontAlgn="b"/>
                      <a:r>
                        <a:rPr lang="en-US" sz="1600" b="0" i="0" u="none" strike="noStrike">
                          <a:effectLst/>
                          <a:latin typeface="Calibri" panose="020F0502020204030204" pitchFamily="34" charset="0"/>
                        </a:rPr>
                        <a:t>I feel welcomed at my child's school.</a:t>
                      </a:r>
                    </a:p>
                  </a:txBody>
                  <a:tcPr marL="9525" marR="9525" marT="9525" marB="0" anchor="ctr"/>
                </a:tc>
                <a:tc>
                  <a:txBody>
                    <a:bodyPr/>
                    <a:lstStyle/>
                    <a:p>
                      <a:pPr algn="ctr" fontAlgn="b"/>
                      <a:r>
                        <a:rPr lang="en-US" sz="1600" b="0" i="0" u="none" strike="noStrike">
                          <a:effectLst/>
                          <a:latin typeface="Calibri" panose="020F0502020204030204" pitchFamily="34" charset="0"/>
                        </a:rPr>
                        <a:t>81%</a:t>
                      </a:r>
                    </a:p>
                  </a:txBody>
                  <a:tcPr marL="9525" marR="9525" marT="9525" marB="0" anchor="ctr"/>
                </a:tc>
                <a:tc>
                  <a:txBody>
                    <a:bodyPr/>
                    <a:lstStyle/>
                    <a:p>
                      <a:pPr algn="ctr" fontAlgn="b"/>
                      <a:r>
                        <a:rPr lang="en-US" sz="1600" b="0" i="0" u="none" strike="noStrike">
                          <a:effectLst/>
                          <a:latin typeface="Calibri" panose="020F0502020204030204" pitchFamily="34" charset="0"/>
                        </a:rPr>
                        <a:t>3.89 (109)</a:t>
                      </a:r>
                    </a:p>
                  </a:txBody>
                  <a:tcPr marL="9525" marR="9525" marT="9525" marB="0" anchor="ctr"/>
                </a:tc>
                <a:tc>
                  <a:txBody>
                    <a:bodyPr/>
                    <a:lstStyle/>
                    <a:p>
                      <a:pPr algn="ctr" fontAlgn="b"/>
                      <a:r>
                        <a:rPr lang="en-US" sz="1600" b="0" i="0" u="none" strike="noStrike">
                          <a:effectLst/>
                          <a:latin typeface="Calibri" panose="020F0502020204030204" pitchFamily="34" charset="0"/>
                        </a:rPr>
                        <a:t>4.11</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3247224180"/>
                  </a:ext>
                </a:extLst>
              </a:tr>
              <a:tr h="501284">
                <a:tc>
                  <a:txBody>
                    <a:bodyPr/>
                    <a:lstStyle/>
                    <a:p>
                      <a:pPr algn="l" fontAlgn="b"/>
                      <a:r>
                        <a:rPr lang="en-US" sz="1600" b="0" i="0" u="none" strike="noStrike">
                          <a:effectLst/>
                          <a:latin typeface="Calibri" panose="020F0502020204030204" pitchFamily="34" charset="0"/>
                        </a:rPr>
                        <a:t>I have at least one school staff member I feel comfortable contacting when I have an idea or concern.</a:t>
                      </a:r>
                    </a:p>
                  </a:txBody>
                  <a:tcPr marL="9525" marR="9525" marT="9525" marB="0" anchor="ctr"/>
                </a:tc>
                <a:tc>
                  <a:txBody>
                    <a:bodyPr/>
                    <a:lstStyle/>
                    <a:p>
                      <a:pPr algn="ctr" fontAlgn="b"/>
                      <a:r>
                        <a:rPr lang="en-US" sz="1600" b="0" i="0" u="none" strike="noStrike">
                          <a:effectLst/>
                          <a:latin typeface="Calibri" panose="020F0502020204030204" pitchFamily="34" charset="0"/>
                        </a:rPr>
                        <a:t>78%</a:t>
                      </a:r>
                    </a:p>
                  </a:txBody>
                  <a:tcPr marL="9525" marR="9525" marT="9525" marB="0" anchor="ctr"/>
                </a:tc>
                <a:tc>
                  <a:txBody>
                    <a:bodyPr/>
                    <a:lstStyle/>
                    <a:p>
                      <a:pPr algn="ctr" fontAlgn="b"/>
                      <a:r>
                        <a:rPr lang="en-US" sz="1600" b="0" i="0" u="none" strike="noStrike">
                          <a:effectLst/>
                          <a:latin typeface="Calibri" panose="020F0502020204030204" pitchFamily="34" charset="0"/>
                        </a:rPr>
                        <a:t>3.90 (110)</a:t>
                      </a:r>
                    </a:p>
                  </a:txBody>
                  <a:tcPr marL="9525" marR="9525" marT="9525" marB="0" anchor="ctr"/>
                </a:tc>
                <a:tc>
                  <a:txBody>
                    <a:bodyPr/>
                    <a:lstStyle/>
                    <a:p>
                      <a:pPr algn="ctr" fontAlgn="b"/>
                      <a:r>
                        <a:rPr lang="en-US" sz="1600" b="0" i="0" u="none" strike="noStrike">
                          <a:effectLst/>
                          <a:latin typeface="Calibri" panose="020F0502020204030204" pitchFamily="34" charset="0"/>
                        </a:rPr>
                        <a:t>4.15</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-0.25</a:t>
                      </a:r>
                    </a:p>
                  </a:txBody>
                  <a:tcPr marL="9525" marR="9525" marT="9525" marB="0" anchor="ctr"/>
                </a:tc>
                <a:extLst>
                  <a:ext uri="{0D108BD9-81ED-4DB2-BD59-A6C34878D82A}">
                    <a16:rowId xmlns:a16="http://schemas.microsoft.com/office/drawing/2014/main" val="3497471824"/>
                  </a:ext>
                </a:extLst>
              </a:tr>
              <a:tr h="369835">
                <a:tc>
                  <a:txBody>
                    <a:bodyPr/>
                    <a:lstStyle/>
                    <a:p>
                      <a:pPr algn="l" fontAlgn="b"/>
                      <a:r>
                        <a:rPr lang="en-US" sz="1600" b="0" i="0" u="none" strike="noStrike">
                          <a:effectLst/>
                          <a:latin typeface="Calibri" panose="020F0502020204030204" pitchFamily="34" charset="0"/>
                        </a:rPr>
                        <a:t>The District employs high-quality teachers.</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a:effectLst/>
                          <a:latin typeface="Calibri" panose="020F0502020204030204" pitchFamily="34" charset="0"/>
                        </a:rPr>
                        <a:t>3.91 (102)</a:t>
                      </a:r>
                    </a:p>
                  </a:txBody>
                  <a:tcPr marL="9525" marR="9525" marT="9525" marB="0" anchor="ctr"/>
                </a:tc>
                <a:tc>
                  <a:txBody>
                    <a:bodyPr/>
                    <a:lstStyle/>
                    <a:p>
                      <a:pPr algn="ctr" fontAlgn="b"/>
                      <a:r>
                        <a:rPr lang="en-US" sz="1600" b="0" i="0" u="none" strike="noStrike">
                          <a:effectLst/>
                          <a:latin typeface="Calibri" panose="020F0502020204030204" pitchFamily="34" charset="0"/>
                        </a:rPr>
                        <a:t>4.17</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-0.26</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28624726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Middle School </a:t>
            </a:r>
            <a:r>
              <a:rPr lang="en-US" sz="3600" dirty="0"/>
              <a:t>(Slide 2/3)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96000750"/>
              </p:ext>
            </p:extLst>
          </p:nvPr>
        </p:nvGraphicFramePr>
        <p:xfrm>
          <a:off x="-4" y="1295404"/>
          <a:ext cx="9144003" cy="5562598"/>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51188">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431778">
                <a:tc>
                  <a:txBody>
                    <a:bodyPr/>
                    <a:lstStyle/>
                    <a:p>
                      <a:pPr algn="l" fontAlgn="b"/>
                      <a:r>
                        <a:rPr lang="en-US" sz="1600" b="0" i="0" u="none" strike="noStrike" dirty="0">
                          <a:effectLst/>
                          <a:latin typeface="Calibri" panose="020F0502020204030204" pitchFamily="34" charset="0"/>
                        </a:rPr>
                        <a:t>School facilities are clean and well-kept. </a:t>
                      </a:r>
                    </a:p>
                  </a:txBody>
                  <a:tcPr marL="9525" marR="9525" marT="9525" marB="0" anchor="ctr"/>
                </a:tc>
                <a:tc>
                  <a:txBody>
                    <a:bodyPr/>
                    <a:lstStyle/>
                    <a:p>
                      <a:pPr algn="ctr" fontAlgn="b"/>
                      <a:r>
                        <a:rPr lang="en-US" sz="1600" b="0" i="0" u="none" strike="noStrike" dirty="0">
                          <a:effectLst/>
                          <a:latin typeface="Calibri" panose="020F0502020204030204" pitchFamily="34" charset="0"/>
                        </a:rPr>
                        <a:t>88%</a:t>
                      </a:r>
                    </a:p>
                  </a:txBody>
                  <a:tcPr marL="9525" marR="9525" marT="9525" marB="0" anchor="ctr"/>
                </a:tc>
                <a:tc>
                  <a:txBody>
                    <a:bodyPr/>
                    <a:lstStyle/>
                    <a:p>
                      <a:pPr algn="ctr" fontAlgn="b"/>
                      <a:r>
                        <a:rPr lang="en-US" sz="1600" b="0" i="0" u="none" strike="noStrike">
                          <a:effectLst/>
                          <a:latin typeface="Calibri" panose="020F0502020204030204" pitchFamily="34" charset="0"/>
                        </a:rPr>
                        <a:t>4.02 (108)</a:t>
                      </a:r>
                    </a:p>
                  </a:txBody>
                  <a:tcPr marL="9525" marR="9525" marT="9525" marB="0" anchor="ctr"/>
                </a:tc>
                <a:tc>
                  <a:txBody>
                    <a:bodyPr/>
                    <a:lstStyle/>
                    <a:p>
                      <a:pPr algn="ctr" fontAlgn="b"/>
                      <a:r>
                        <a:rPr lang="en-US" sz="1600" b="0" i="0" u="none" strike="noStrike">
                          <a:effectLst/>
                          <a:latin typeface="Calibri" panose="020F0502020204030204" pitchFamily="34" charset="0"/>
                        </a:rPr>
                        <a:t>4.32</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-0.30</a:t>
                      </a:r>
                    </a:p>
                  </a:txBody>
                  <a:tcPr marL="9525" marR="9525" marT="9525" marB="0" anchor="ctr"/>
                </a:tc>
                <a:extLst>
                  <a:ext uri="{0D108BD9-81ED-4DB2-BD59-A6C34878D82A}">
                    <a16:rowId xmlns:a16="http://schemas.microsoft.com/office/drawing/2014/main" val="10001"/>
                  </a:ext>
                </a:extLst>
              </a:tr>
              <a:tr h="510504">
                <a:tc>
                  <a:txBody>
                    <a:bodyPr/>
                    <a:lstStyle/>
                    <a:p>
                      <a:pPr algn="l" fontAlgn="b"/>
                      <a:r>
                        <a:rPr lang="en-US" sz="1600" b="0" i="0" u="none" strike="noStrike">
                          <a:effectLst/>
                          <a:latin typeface="Calibri" panose="020F0502020204030204" pitchFamily="34" charset="0"/>
                        </a:rPr>
                        <a:t>I am satisfied with the communication that comes from the school.</a:t>
                      </a:r>
                    </a:p>
                  </a:txBody>
                  <a:tcPr marL="9525" marR="9525" marT="9525" marB="0" anchor="ctr"/>
                </a:tc>
                <a:tc>
                  <a:txBody>
                    <a:bodyPr/>
                    <a:lstStyle/>
                    <a:p>
                      <a:pPr algn="ctr" fontAlgn="b"/>
                      <a:r>
                        <a:rPr lang="en-US" sz="1600" b="0" i="0" u="none" strike="noStrike" dirty="0">
                          <a:effectLst/>
                          <a:latin typeface="Calibri" panose="020F0502020204030204" pitchFamily="34" charset="0"/>
                        </a:rPr>
                        <a:t>66%</a:t>
                      </a:r>
                    </a:p>
                  </a:txBody>
                  <a:tcPr marL="9525" marR="9525" marT="9525" marB="0" anchor="ctr"/>
                </a:tc>
                <a:tc>
                  <a:txBody>
                    <a:bodyPr/>
                    <a:lstStyle/>
                    <a:p>
                      <a:pPr algn="ctr" fontAlgn="b"/>
                      <a:r>
                        <a:rPr lang="en-US" sz="1600" b="0" i="0" u="none" strike="noStrike" dirty="0">
                          <a:effectLst/>
                          <a:latin typeface="Calibri" panose="020F0502020204030204" pitchFamily="34" charset="0"/>
                        </a:rPr>
                        <a:t>3.48 (110)</a:t>
                      </a:r>
                    </a:p>
                  </a:txBody>
                  <a:tcPr marL="9525" marR="9525" marT="9525" marB="0" anchor="ctr"/>
                </a:tc>
                <a:tc>
                  <a:txBody>
                    <a:bodyPr/>
                    <a:lstStyle/>
                    <a:p>
                      <a:pPr algn="ctr" fontAlgn="b"/>
                      <a:r>
                        <a:rPr lang="en-US" sz="1600" b="0" i="0" u="none" strike="noStrike">
                          <a:effectLst/>
                          <a:latin typeface="Calibri" panose="020F0502020204030204" pitchFamily="34" charset="0"/>
                        </a:rPr>
                        <a:t>3.80</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-0.32</a:t>
                      </a:r>
                    </a:p>
                  </a:txBody>
                  <a:tcPr marL="9525" marR="9525" marT="9525" marB="0" anchor="ctr"/>
                </a:tc>
                <a:extLst>
                  <a:ext uri="{0D108BD9-81ED-4DB2-BD59-A6C34878D82A}">
                    <a16:rowId xmlns:a16="http://schemas.microsoft.com/office/drawing/2014/main" val="10002"/>
                  </a:ext>
                </a:extLst>
              </a:tr>
              <a:tr h="431778">
                <a:tc>
                  <a:txBody>
                    <a:bodyPr/>
                    <a:lstStyle/>
                    <a:p>
                      <a:pPr algn="l" fontAlgn="b"/>
                      <a:r>
                        <a:rPr lang="en-US" sz="1600" b="0" i="0" u="none" strike="noStrike" dirty="0">
                          <a:effectLst/>
                          <a:latin typeface="Calibri" panose="020F0502020204030204" pitchFamily="34" charset="0"/>
                        </a:rPr>
                        <a:t>I'm proud of our school.</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dirty="0">
                          <a:effectLst/>
                          <a:latin typeface="Calibri" panose="020F0502020204030204" pitchFamily="34" charset="0"/>
                        </a:rPr>
                        <a:t>3.84 (103)</a:t>
                      </a:r>
                    </a:p>
                  </a:txBody>
                  <a:tcPr marL="9525" marR="9525" marT="9525" marB="0" anchor="ctr"/>
                </a:tc>
                <a:tc>
                  <a:txBody>
                    <a:bodyPr/>
                    <a:lstStyle/>
                    <a:p>
                      <a:pPr algn="ctr" fontAlgn="b"/>
                      <a:r>
                        <a:rPr lang="en-US" sz="1600" b="0" i="0" u="none" strike="noStrike">
                          <a:effectLst/>
                          <a:latin typeface="Calibri" panose="020F0502020204030204" pitchFamily="34" charset="0"/>
                        </a:rPr>
                        <a:t>4.17</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-0.33</a:t>
                      </a:r>
                    </a:p>
                  </a:txBody>
                  <a:tcPr marL="9525" marR="9525" marT="9525" marB="0" anchor="ctr"/>
                </a:tc>
                <a:extLst>
                  <a:ext uri="{0D108BD9-81ED-4DB2-BD59-A6C34878D82A}">
                    <a16:rowId xmlns:a16="http://schemas.microsoft.com/office/drawing/2014/main" val="10003"/>
                  </a:ext>
                </a:extLst>
              </a:tr>
              <a:tr h="431778">
                <a:tc>
                  <a:txBody>
                    <a:bodyPr/>
                    <a:lstStyle/>
                    <a:p>
                      <a:pPr algn="l" fontAlgn="b"/>
                      <a:r>
                        <a:rPr lang="en-US" sz="1600" b="0" i="0" u="none" strike="noStrike">
                          <a:effectLst/>
                          <a:latin typeface="Calibri" panose="020F0502020204030204" pitchFamily="34" charset="0"/>
                        </a:rPr>
                        <a:t>My child feels safe at school.</a:t>
                      </a:r>
                    </a:p>
                  </a:txBody>
                  <a:tcPr marL="9525" marR="9525" marT="9525" marB="0" anchor="ctr"/>
                </a:tc>
                <a:tc>
                  <a:txBody>
                    <a:bodyPr/>
                    <a:lstStyle/>
                    <a:p>
                      <a:pPr algn="ctr" fontAlgn="b"/>
                      <a:r>
                        <a:rPr lang="en-US" sz="1600" b="0" i="0" u="none" strike="noStrike">
                          <a:effectLst/>
                          <a:latin typeface="Calibri" panose="020F0502020204030204" pitchFamily="34" charset="0"/>
                        </a:rPr>
                        <a:t>81%</a:t>
                      </a:r>
                    </a:p>
                  </a:txBody>
                  <a:tcPr marL="9525" marR="9525" marT="9525" marB="0" anchor="ctr"/>
                </a:tc>
                <a:tc>
                  <a:txBody>
                    <a:bodyPr/>
                    <a:lstStyle/>
                    <a:p>
                      <a:pPr algn="ctr" fontAlgn="b"/>
                      <a:r>
                        <a:rPr lang="en-US" sz="1600" b="0" i="0" u="none" strike="noStrike">
                          <a:effectLst/>
                          <a:latin typeface="Calibri" panose="020F0502020204030204" pitchFamily="34" charset="0"/>
                        </a:rPr>
                        <a:t>3.80 (107)</a:t>
                      </a:r>
                    </a:p>
                  </a:txBody>
                  <a:tcPr marL="9525" marR="9525" marT="9525" marB="0" anchor="ctr"/>
                </a:tc>
                <a:tc>
                  <a:txBody>
                    <a:bodyPr/>
                    <a:lstStyle/>
                    <a:p>
                      <a:pPr algn="ctr" fontAlgn="b"/>
                      <a:r>
                        <a:rPr lang="en-US" sz="1600" b="0" i="0" u="none" strike="noStrike" dirty="0">
                          <a:effectLst/>
                          <a:latin typeface="Calibri" panose="020F0502020204030204" pitchFamily="34" charset="0"/>
                        </a:rPr>
                        <a:t>4.13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-0.33</a:t>
                      </a:r>
                    </a:p>
                  </a:txBody>
                  <a:tcPr marL="9525" marR="9525" marT="9525" marB="0" anchor="ctr"/>
                </a:tc>
                <a:extLst>
                  <a:ext uri="{0D108BD9-81ED-4DB2-BD59-A6C34878D82A}">
                    <a16:rowId xmlns:a16="http://schemas.microsoft.com/office/drawing/2014/main" val="10004"/>
                  </a:ext>
                </a:extLst>
              </a:tr>
              <a:tr h="510504">
                <a:tc>
                  <a:txBody>
                    <a:bodyPr/>
                    <a:lstStyle/>
                    <a:p>
                      <a:pPr algn="l" fontAlgn="b"/>
                      <a:r>
                        <a:rPr lang="en-US" sz="1600" b="0" i="0" u="none" strike="noStrike">
                          <a:effectLst/>
                          <a:latin typeface="Calibri" panose="020F0502020204030204" pitchFamily="34" charset="0"/>
                        </a:rPr>
                        <a:t>A climate of openness and trust exists between school administration and parents. </a:t>
                      </a:r>
                    </a:p>
                  </a:txBody>
                  <a:tcPr marL="9525" marR="9525" marT="9525" marB="0" anchor="ctr"/>
                </a:tc>
                <a:tc>
                  <a:txBody>
                    <a:bodyPr/>
                    <a:lstStyle/>
                    <a:p>
                      <a:pPr algn="ctr" fontAlgn="b"/>
                      <a:r>
                        <a:rPr lang="en-US" sz="1600" b="0" i="0" u="none" strike="noStrike">
                          <a:effectLst/>
                          <a:latin typeface="Calibri" panose="020F0502020204030204" pitchFamily="34" charset="0"/>
                        </a:rPr>
                        <a:t>70%</a:t>
                      </a:r>
                    </a:p>
                  </a:txBody>
                  <a:tcPr marL="9525" marR="9525" marT="9525" marB="0" anchor="ctr"/>
                </a:tc>
                <a:tc>
                  <a:txBody>
                    <a:bodyPr/>
                    <a:lstStyle/>
                    <a:p>
                      <a:pPr algn="ctr" fontAlgn="b"/>
                      <a:r>
                        <a:rPr lang="en-US" sz="1600" b="0" i="0" u="none" strike="noStrike">
                          <a:effectLst/>
                          <a:latin typeface="Calibri" panose="020F0502020204030204" pitchFamily="34" charset="0"/>
                        </a:rPr>
                        <a:t>3.55 (103)</a:t>
                      </a:r>
                    </a:p>
                  </a:txBody>
                  <a:tcPr marL="9525" marR="9525" marT="9525" marB="0" anchor="ctr"/>
                </a:tc>
                <a:tc>
                  <a:txBody>
                    <a:bodyPr/>
                    <a:lstStyle/>
                    <a:p>
                      <a:pPr algn="ctr" fontAlgn="b"/>
                      <a:r>
                        <a:rPr lang="en-US" sz="1600" b="0" i="0" u="none" strike="noStrike" dirty="0">
                          <a:effectLst/>
                          <a:latin typeface="Calibri" panose="020F0502020204030204" pitchFamily="34" charset="0"/>
                        </a:rPr>
                        <a:t>3.89</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-0.34</a:t>
                      </a:r>
                    </a:p>
                  </a:txBody>
                  <a:tcPr marL="9525" marR="9525" marT="9525" marB="0" anchor="ctr"/>
                </a:tc>
                <a:extLst>
                  <a:ext uri="{0D108BD9-81ED-4DB2-BD59-A6C34878D82A}">
                    <a16:rowId xmlns:a16="http://schemas.microsoft.com/office/drawing/2014/main" val="10005"/>
                  </a:ext>
                </a:extLst>
              </a:tr>
              <a:tr h="431778">
                <a:tc>
                  <a:txBody>
                    <a:bodyPr/>
                    <a:lstStyle/>
                    <a:p>
                      <a:pPr algn="l" fontAlgn="b"/>
                      <a:r>
                        <a:rPr lang="en-US" sz="1600" b="0" i="0" u="none" strike="noStrike">
                          <a:effectLst/>
                          <a:latin typeface="Calibri" panose="020F0502020204030204" pitchFamily="34" charset="0"/>
                        </a:rPr>
                        <a:t>I believe the school staff inspire my child's best efforts.</a:t>
                      </a:r>
                    </a:p>
                  </a:txBody>
                  <a:tcPr marL="9525" marR="9525" marT="9525" marB="0" anchor="ctr"/>
                </a:tc>
                <a:tc>
                  <a:txBody>
                    <a:bodyPr/>
                    <a:lstStyle/>
                    <a:p>
                      <a:pPr algn="ctr" fontAlgn="b"/>
                      <a:r>
                        <a:rPr lang="en-US" sz="1600" b="0" i="0" u="none" strike="noStrike">
                          <a:effectLst/>
                          <a:latin typeface="Calibri" panose="020F0502020204030204" pitchFamily="34" charset="0"/>
                        </a:rPr>
                        <a:t>71%</a:t>
                      </a:r>
                    </a:p>
                  </a:txBody>
                  <a:tcPr marL="9525" marR="9525" marT="9525" marB="0" anchor="ctr"/>
                </a:tc>
                <a:tc>
                  <a:txBody>
                    <a:bodyPr/>
                    <a:lstStyle/>
                    <a:p>
                      <a:pPr algn="ctr" fontAlgn="b"/>
                      <a:r>
                        <a:rPr lang="en-US" sz="1600" b="0" i="0" u="none" strike="noStrike">
                          <a:effectLst/>
                          <a:latin typeface="Calibri" panose="020F0502020204030204" pitchFamily="34" charset="0"/>
                        </a:rPr>
                        <a:t>3.67 (105)</a:t>
                      </a:r>
                    </a:p>
                  </a:txBody>
                  <a:tcPr marL="9525" marR="9525" marT="9525" marB="0" anchor="ctr"/>
                </a:tc>
                <a:tc>
                  <a:txBody>
                    <a:bodyPr/>
                    <a:lstStyle/>
                    <a:p>
                      <a:pPr algn="ctr" fontAlgn="b"/>
                      <a:r>
                        <a:rPr lang="en-US" sz="1600" b="0" i="0" u="none" strike="noStrike" dirty="0">
                          <a:effectLst/>
                          <a:latin typeface="Calibri" panose="020F0502020204030204" pitchFamily="34" charset="0"/>
                        </a:rPr>
                        <a:t>4.02</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-0.35</a:t>
                      </a:r>
                    </a:p>
                  </a:txBody>
                  <a:tcPr marL="9525" marR="9525" marT="9525" marB="0" anchor="ctr"/>
                </a:tc>
                <a:extLst>
                  <a:ext uri="{0D108BD9-81ED-4DB2-BD59-A6C34878D82A}">
                    <a16:rowId xmlns:a16="http://schemas.microsoft.com/office/drawing/2014/main" val="10006"/>
                  </a:ext>
                </a:extLst>
              </a:tr>
              <a:tr h="510504">
                <a:tc>
                  <a:txBody>
                    <a:bodyPr/>
                    <a:lstStyle/>
                    <a:p>
                      <a:pPr algn="l" fontAlgn="b"/>
                      <a:r>
                        <a:rPr lang="en-US" sz="1600" b="0" i="0" u="none" strike="noStrike">
                          <a:effectLst/>
                          <a:latin typeface="Calibri" panose="020F0502020204030204" pitchFamily="34" charset="0"/>
                        </a:rPr>
                        <a:t>My child is being adequately prepared for the next grade level or college/career/life after high school.</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3.54 (105)</a:t>
                      </a:r>
                    </a:p>
                  </a:txBody>
                  <a:tcPr marL="9525" marR="9525" marT="9525" marB="0" anchor="ctr"/>
                </a:tc>
                <a:tc>
                  <a:txBody>
                    <a:bodyPr/>
                    <a:lstStyle/>
                    <a:p>
                      <a:pPr algn="ctr" fontAlgn="b"/>
                      <a:r>
                        <a:rPr lang="en-US" sz="1600" b="0" i="0" u="none" strike="noStrike" dirty="0">
                          <a:effectLst/>
                          <a:latin typeface="Calibri" panose="020F0502020204030204" pitchFamily="34" charset="0"/>
                        </a:rPr>
                        <a:t>3.89</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-0.35</a:t>
                      </a:r>
                    </a:p>
                  </a:txBody>
                  <a:tcPr marL="9525" marR="9525" marT="9525" marB="0" anchor="ctr"/>
                </a:tc>
                <a:extLst>
                  <a:ext uri="{0D108BD9-81ED-4DB2-BD59-A6C34878D82A}">
                    <a16:rowId xmlns:a16="http://schemas.microsoft.com/office/drawing/2014/main" val="10007"/>
                  </a:ext>
                </a:extLst>
              </a:tr>
              <a:tr h="431778">
                <a:tc>
                  <a:txBody>
                    <a:bodyPr/>
                    <a:lstStyle/>
                    <a:p>
                      <a:pPr algn="l" fontAlgn="b"/>
                      <a:r>
                        <a:rPr lang="en-US" sz="1600" b="0" i="0" u="none" strike="noStrike">
                          <a:effectLst/>
                          <a:latin typeface="Calibri" panose="020F0502020204030204" pitchFamily="34" charset="0"/>
                        </a:rPr>
                        <a:t>My child enjoys going to school.</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3.61 (110)</a:t>
                      </a:r>
                    </a:p>
                  </a:txBody>
                  <a:tcPr marL="9525" marR="9525" marT="9525" marB="0" anchor="ctr"/>
                </a:tc>
                <a:tc>
                  <a:txBody>
                    <a:bodyPr/>
                    <a:lstStyle/>
                    <a:p>
                      <a:pPr algn="ctr" fontAlgn="b"/>
                      <a:r>
                        <a:rPr lang="en-US" sz="1600" b="0" i="0" u="none" strike="noStrike">
                          <a:effectLst/>
                          <a:latin typeface="Calibri" panose="020F0502020204030204" pitchFamily="34" charset="0"/>
                        </a:rPr>
                        <a:t>3.97</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-0.36</a:t>
                      </a:r>
                    </a:p>
                  </a:txBody>
                  <a:tcPr marL="9525" marR="9525" marT="9525" marB="0" anchor="ctr"/>
                </a:tc>
                <a:extLst>
                  <a:ext uri="{0D108BD9-81ED-4DB2-BD59-A6C34878D82A}">
                    <a16:rowId xmlns:a16="http://schemas.microsoft.com/office/drawing/2014/main" val="3247224180"/>
                  </a:ext>
                </a:extLst>
              </a:tr>
              <a:tr h="510504">
                <a:tc>
                  <a:txBody>
                    <a:bodyPr/>
                    <a:lstStyle/>
                    <a:p>
                      <a:pPr algn="l" fontAlgn="b"/>
                      <a:r>
                        <a:rPr lang="en-US" sz="1600" b="0" i="0" u="none" strike="noStrike">
                          <a:effectLst/>
                          <a:latin typeface="Calibri" panose="020F0502020204030204" pitchFamily="34" charset="0"/>
                        </a:rPr>
                        <a:t>My school provides appropriate opportunities for parental involvement.</a:t>
                      </a:r>
                    </a:p>
                  </a:txBody>
                  <a:tcPr marL="9525" marR="9525" marT="9525" marB="0" anchor="ctr"/>
                </a:tc>
                <a:tc>
                  <a:txBody>
                    <a:bodyPr/>
                    <a:lstStyle/>
                    <a:p>
                      <a:pPr algn="ctr" fontAlgn="b"/>
                      <a:r>
                        <a:rPr lang="en-US" sz="1600" b="0" i="0" u="none" strike="noStrike">
                          <a:effectLst/>
                          <a:latin typeface="Calibri" panose="020F0502020204030204" pitchFamily="34" charset="0"/>
                        </a:rPr>
                        <a:t>71%</a:t>
                      </a:r>
                    </a:p>
                  </a:txBody>
                  <a:tcPr marL="9525" marR="9525" marT="9525" marB="0" anchor="ctr"/>
                </a:tc>
                <a:tc>
                  <a:txBody>
                    <a:bodyPr/>
                    <a:lstStyle/>
                    <a:p>
                      <a:pPr algn="ctr" fontAlgn="b"/>
                      <a:r>
                        <a:rPr lang="en-US" sz="1600" b="0" i="0" u="none" strike="noStrike">
                          <a:effectLst/>
                          <a:latin typeface="Calibri" panose="020F0502020204030204" pitchFamily="34" charset="0"/>
                        </a:rPr>
                        <a:t>3.54 (102)</a:t>
                      </a:r>
                    </a:p>
                  </a:txBody>
                  <a:tcPr marL="9525" marR="9525" marT="9525" marB="0" anchor="ctr"/>
                </a:tc>
                <a:tc>
                  <a:txBody>
                    <a:bodyPr/>
                    <a:lstStyle/>
                    <a:p>
                      <a:pPr algn="ctr" fontAlgn="b"/>
                      <a:r>
                        <a:rPr lang="en-US" sz="1600" b="0" i="0" u="none" strike="noStrike">
                          <a:effectLst/>
                          <a:latin typeface="Calibri" panose="020F0502020204030204" pitchFamily="34" charset="0"/>
                        </a:rPr>
                        <a:t>3.92</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-0.38</a:t>
                      </a:r>
                    </a:p>
                  </a:txBody>
                  <a:tcPr marL="9525" marR="9525" marT="9525" marB="0" anchor="ctr"/>
                </a:tc>
                <a:extLst>
                  <a:ext uri="{0D108BD9-81ED-4DB2-BD59-A6C34878D82A}">
                    <a16:rowId xmlns:a16="http://schemas.microsoft.com/office/drawing/2014/main" val="3497471824"/>
                  </a:ext>
                </a:extLst>
              </a:tr>
              <a:tr h="510504">
                <a:tc>
                  <a:txBody>
                    <a:bodyPr/>
                    <a:lstStyle/>
                    <a:p>
                      <a:pPr algn="l" fontAlgn="b"/>
                      <a:r>
                        <a:rPr lang="en-US" sz="1600" b="0" i="0" u="none" strike="noStrike">
                          <a:effectLst/>
                          <a:latin typeface="Calibri" panose="020F0502020204030204" pitchFamily="34" charset="0"/>
                        </a:rPr>
                        <a:t>I feel my opinions are taken into consideration when it comes to school policy decisions.</a:t>
                      </a:r>
                    </a:p>
                  </a:txBody>
                  <a:tcPr marL="9525" marR="9525" marT="9525" marB="0" anchor="ctr"/>
                </a:tc>
                <a:tc>
                  <a:txBody>
                    <a:bodyPr/>
                    <a:lstStyle/>
                    <a:p>
                      <a:pPr algn="ctr" fontAlgn="b"/>
                      <a:r>
                        <a:rPr lang="en-US" sz="1600" b="0" i="0" u="none" strike="noStrike">
                          <a:effectLst/>
                          <a:latin typeface="Calibri" panose="020F0502020204030204" pitchFamily="34" charset="0"/>
                        </a:rPr>
                        <a:t>56%</a:t>
                      </a:r>
                    </a:p>
                  </a:txBody>
                  <a:tcPr marL="9525" marR="9525" marT="9525" marB="0" anchor="ctr"/>
                </a:tc>
                <a:tc>
                  <a:txBody>
                    <a:bodyPr/>
                    <a:lstStyle/>
                    <a:p>
                      <a:pPr algn="ctr" fontAlgn="b"/>
                      <a:r>
                        <a:rPr lang="en-US" sz="1600" b="0" i="0" u="none" strike="noStrike">
                          <a:effectLst/>
                          <a:latin typeface="Calibri" panose="020F0502020204030204" pitchFamily="34" charset="0"/>
                        </a:rPr>
                        <a:t>3.12 (85)</a:t>
                      </a:r>
                    </a:p>
                  </a:txBody>
                  <a:tcPr marL="9525" marR="9525" marT="9525" marB="0" anchor="ctr"/>
                </a:tc>
                <a:tc>
                  <a:txBody>
                    <a:bodyPr/>
                    <a:lstStyle/>
                    <a:p>
                      <a:pPr algn="ctr" fontAlgn="b"/>
                      <a:r>
                        <a:rPr lang="en-US" sz="1600" b="0" i="0" u="none" strike="noStrike">
                          <a:effectLst/>
                          <a:latin typeface="Calibri" panose="020F0502020204030204" pitchFamily="34" charset="0"/>
                        </a:rPr>
                        <a:t>3.52</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-0.41</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10963007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Middle School </a:t>
            </a:r>
            <a:r>
              <a:rPr lang="en-US" sz="3600" dirty="0"/>
              <a:t>(Slide 3/3)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16648385"/>
              </p:ext>
            </p:extLst>
          </p:nvPr>
        </p:nvGraphicFramePr>
        <p:xfrm>
          <a:off x="-4" y="1295405"/>
          <a:ext cx="9144003" cy="5562597"/>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980715">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532328">
                <a:tc>
                  <a:txBody>
                    <a:bodyPr/>
                    <a:lstStyle/>
                    <a:p>
                      <a:pPr algn="l" fontAlgn="b"/>
                      <a:r>
                        <a:rPr lang="en-US" sz="1600" b="0" i="0" u="none" strike="noStrike" dirty="0">
                          <a:effectLst/>
                          <a:latin typeface="Calibri" panose="020F0502020204030204" pitchFamily="34" charset="0"/>
                        </a:rPr>
                        <a:t>I receive enough information to understand my child’s progress.</a:t>
                      </a:r>
                    </a:p>
                  </a:txBody>
                  <a:tcPr marL="9525" marR="9525" marT="9525" marB="0" anchor="ctr"/>
                </a:tc>
                <a:tc>
                  <a:txBody>
                    <a:bodyPr/>
                    <a:lstStyle/>
                    <a:p>
                      <a:pPr algn="ctr" fontAlgn="b"/>
                      <a:r>
                        <a:rPr lang="en-US" sz="1600" b="0" i="0" u="none" strike="noStrike" dirty="0">
                          <a:effectLst/>
                          <a:latin typeface="Calibri" panose="020F0502020204030204" pitchFamily="34" charset="0"/>
                        </a:rPr>
                        <a:t>70%</a:t>
                      </a:r>
                    </a:p>
                  </a:txBody>
                  <a:tcPr marL="9525" marR="9525" marT="9525" marB="0" anchor="ctr"/>
                </a:tc>
                <a:tc>
                  <a:txBody>
                    <a:bodyPr/>
                    <a:lstStyle/>
                    <a:p>
                      <a:pPr algn="ctr" fontAlgn="b"/>
                      <a:r>
                        <a:rPr lang="en-US" sz="1600" b="0" i="0" u="none" strike="noStrike" dirty="0">
                          <a:effectLst/>
                          <a:latin typeface="Calibri" panose="020F0502020204030204" pitchFamily="34" charset="0"/>
                        </a:rPr>
                        <a:t>3.45 (108)</a:t>
                      </a:r>
                    </a:p>
                  </a:txBody>
                  <a:tcPr marL="9525" marR="9525" marT="9525" marB="0" anchor="ctr"/>
                </a:tc>
                <a:tc>
                  <a:txBody>
                    <a:bodyPr/>
                    <a:lstStyle/>
                    <a:p>
                      <a:pPr algn="ctr" fontAlgn="b"/>
                      <a:r>
                        <a:rPr lang="en-US" sz="1600" b="0" i="0" u="none" strike="noStrike">
                          <a:effectLst/>
                          <a:latin typeface="Calibri" panose="020F0502020204030204" pitchFamily="34" charset="0"/>
                        </a:rPr>
                        <a:t>3.86</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-0.41</a:t>
                      </a:r>
                    </a:p>
                  </a:txBody>
                  <a:tcPr marL="9525" marR="9525" marT="9525" marB="0" anchor="ctr"/>
                </a:tc>
                <a:extLst>
                  <a:ext uri="{0D108BD9-81ED-4DB2-BD59-A6C34878D82A}">
                    <a16:rowId xmlns:a16="http://schemas.microsoft.com/office/drawing/2014/main" val="10001"/>
                  </a:ext>
                </a:extLst>
              </a:tr>
              <a:tr h="497483">
                <a:tc>
                  <a:txBody>
                    <a:bodyPr/>
                    <a:lstStyle/>
                    <a:p>
                      <a:pPr algn="l" fontAlgn="b"/>
                      <a:r>
                        <a:rPr lang="en-US" sz="1600" b="0" i="0" u="none" strike="noStrike">
                          <a:effectLst/>
                          <a:latin typeface="Calibri" panose="020F0502020204030204" pitchFamily="34" charset="0"/>
                        </a:rPr>
                        <a:t>The amount of homework given to my child is appropriate. </a:t>
                      </a:r>
                    </a:p>
                  </a:txBody>
                  <a:tcPr marL="9525" marR="9525" marT="9525" marB="0" anchor="ctr"/>
                </a:tc>
                <a:tc>
                  <a:txBody>
                    <a:bodyPr/>
                    <a:lstStyle/>
                    <a:p>
                      <a:pPr algn="ctr" fontAlgn="b"/>
                      <a:r>
                        <a:rPr lang="en-US" sz="1600" b="0" i="0" u="none" strike="noStrike">
                          <a:effectLst/>
                          <a:latin typeface="Calibri" panose="020F0502020204030204" pitchFamily="34" charset="0"/>
                        </a:rPr>
                        <a:t>69%</a:t>
                      </a:r>
                    </a:p>
                  </a:txBody>
                  <a:tcPr marL="9525" marR="9525" marT="9525" marB="0" anchor="ctr"/>
                </a:tc>
                <a:tc>
                  <a:txBody>
                    <a:bodyPr/>
                    <a:lstStyle/>
                    <a:p>
                      <a:pPr algn="ctr" fontAlgn="b"/>
                      <a:r>
                        <a:rPr lang="en-US" sz="1600" b="0" i="0" u="none" strike="noStrike" dirty="0">
                          <a:effectLst/>
                          <a:latin typeface="Calibri" panose="020F0502020204030204" pitchFamily="34" charset="0"/>
                        </a:rPr>
                        <a:t>3.40 (109)</a:t>
                      </a:r>
                    </a:p>
                  </a:txBody>
                  <a:tcPr marL="9525" marR="9525" marT="9525" marB="0" anchor="ctr"/>
                </a:tc>
                <a:tc>
                  <a:txBody>
                    <a:bodyPr/>
                    <a:lstStyle/>
                    <a:p>
                      <a:pPr algn="ctr" fontAlgn="b"/>
                      <a:r>
                        <a:rPr lang="en-US" sz="1600" b="0" i="0" u="none" strike="noStrike">
                          <a:effectLst/>
                          <a:latin typeface="Calibri" panose="020F0502020204030204" pitchFamily="34" charset="0"/>
                        </a:rPr>
                        <a:t>3.81</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-0.41</a:t>
                      </a:r>
                    </a:p>
                  </a:txBody>
                  <a:tcPr marL="9525" marR="9525" marT="9525" marB="0" anchor="ctr"/>
                </a:tc>
                <a:extLst>
                  <a:ext uri="{0D108BD9-81ED-4DB2-BD59-A6C34878D82A}">
                    <a16:rowId xmlns:a16="http://schemas.microsoft.com/office/drawing/2014/main" val="10002"/>
                  </a:ext>
                </a:extLst>
              </a:tr>
              <a:tr h="532328">
                <a:tc>
                  <a:txBody>
                    <a:bodyPr/>
                    <a:lstStyle/>
                    <a:p>
                      <a:pPr algn="l" fontAlgn="b"/>
                      <a:r>
                        <a:rPr lang="en-US" sz="1600" b="0" i="0" u="none" strike="noStrike">
                          <a:effectLst/>
                          <a:latin typeface="Calibri" panose="020F0502020204030204" pitchFamily="34" charset="0"/>
                        </a:rPr>
                        <a:t>Parent/teacher conferences provide productive communication.</a:t>
                      </a:r>
                    </a:p>
                  </a:txBody>
                  <a:tcPr marL="9525" marR="9525" marT="9525" marB="0" anchor="ctr"/>
                </a:tc>
                <a:tc>
                  <a:txBody>
                    <a:bodyPr/>
                    <a:lstStyle/>
                    <a:p>
                      <a:pPr algn="ctr" fontAlgn="b"/>
                      <a:r>
                        <a:rPr lang="en-US" sz="1600" b="0" i="0" u="none" strike="noStrike" dirty="0">
                          <a:effectLst/>
                          <a:latin typeface="Calibri" panose="020F0502020204030204" pitchFamily="34" charset="0"/>
                        </a:rPr>
                        <a:t>63%</a:t>
                      </a:r>
                    </a:p>
                  </a:txBody>
                  <a:tcPr marL="9525" marR="9525" marT="9525" marB="0" anchor="ctr"/>
                </a:tc>
                <a:tc>
                  <a:txBody>
                    <a:bodyPr/>
                    <a:lstStyle/>
                    <a:p>
                      <a:pPr algn="ctr" fontAlgn="b"/>
                      <a:r>
                        <a:rPr lang="en-US" sz="1600" b="0" i="0" u="none" strike="noStrike" dirty="0">
                          <a:effectLst/>
                          <a:latin typeface="Calibri" panose="020F0502020204030204" pitchFamily="34" charset="0"/>
                        </a:rPr>
                        <a:t>3.44 (108)</a:t>
                      </a:r>
                    </a:p>
                  </a:txBody>
                  <a:tcPr marL="9525" marR="9525" marT="9525" marB="0" anchor="ctr"/>
                </a:tc>
                <a:tc>
                  <a:txBody>
                    <a:bodyPr/>
                    <a:lstStyle/>
                    <a:p>
                      <a:pPr algn="ctr" fontAlgn="b"/>
                      <a:r>
                        <a:rPr lang="en-US" sz="1600" b="0" i="0" u="none" strike="noStrike" dirty="0">
                          <a:effectLst/>
                          <a:latin typeface="Calibri" panose="020F0502020204030204" pitchFamily="34" charset="0"/>
                        </a:rPr>
                        <a:t>3.88</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-0.44</a:t>
                      </a:r>
                    </a:p>
                  </a:txBody>
                  <a:tcPr marL="9525" marR="9525" marT="9525" marB="0" anchor="ctr"/>
                </a:tc>
                <a:extLst>
                  <a:ext uri="{0D108BD9-81ED-4DB2-BD59-A6C34878D82A}">
                    <a16:rowId xmlns:a16="http://schemas.microsoft.com/office/drawing/2014/main" val="10003"/>
                  </a:ext>
                </a:extLst>
              </a:tr>
              <a:tr h="497483">
                <a:tc>
                  <a:txBody>
                    <a:bodyPr/>
                    <a:lstStyle/>
                    <a:p>
                      <a:pPr algn="l" fontAlgn="b"/>
                      <a:r>
                        <a:rPr lang="en-US" sz="1600" b="0" i="0" u="none" strike="noStrike">
                          <a:effectLst/>
                          <a:latin typeface="Calibri" panose="020F0502020204030204" pitchFamily="34" charset="0"/>
                        </a:rPr>
                        <a:t>The school has a culture of high expectations.</a:t>
                      </a:r>
                    </a:p>
                  </a:txBody>
                  <a:tcPr marL="9525" marR="9525" marT="9525" marB="0" anchor="ctr"/>
                </a:tc>
                <a:tc>
                  <a:txBody>
                    <a:bodyPr/>
                    <a:lstStyle/>
                    <a:p>
                      <a:pPr algn="ctr" fontAlgn="b"/>
                      <a:r>
                        <a:rPr lang="en-US" sz="1600" b="0" i="0" u="none" strike="noStrike">
                          <a:effectLst/>
                          <a:latin typeface="Calibri" panose="020F0502020204030204" pitchFamily="34" charset="0"/>
                        </a:rPr>
                        <a:t>68%</a:t>
                      </a:r>
                    </a:p>
                  </a:txBody>
                  <a:tcPr marL="9525" marR="9525" marT="9525" marB="0" anchor="ctr"/>
                </a:tc>
                <a:tc>
                  <a:txBody>
                    <a:bodyPr/>
                    <a:lstStyle/>
                    <a:p>
                      <a:pPr algn="ctr" fontAlgn="b"/>
                      <a:r>
                        <a:rPr lang="en-US" sz="1600" b="0" i="0" u="none" strike="noStrike">
                          <a:effectLst/>
                          <a:latin typeface="Calibri" panose="020F0502020204030204" pitchFamily="34" charset="0"/>
                        </a:rPr>
                        <a:t>3.49 (102)</a:t>
                      </a:r>
                    </a:p>
                  </a:txBody>
                  <a:tcPr marL="9525" marR="9525" marT="9525" marB="0" anchor="ctr"/>
                </a:tc>
                <a:tc>
                  <a:txBody>
                    <a:bodyPr/>
                    <a:lstStyle/>
                    <a:p>
                      <a:pPr algn="ctr" fontAlgn="b"/>
                      <a:r>
                        <a:rPr lang="en-US" sz="1600" b="0" i="0" u="none" strike="noStrike" dirty="0">
                          <a:effectLst/>
                          <a:latin typeface="Calibri" panose="020F0502020204030204" pitchFamily="34" charset="0"/>
                        </a:rPr>
                        <a:t>3.94</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-0.45</a:t>
                      </a:r>
                    </a:p>
                  </a:txBody>
                  <a:tcPr marL="9525" marR="9525" marT="9525" marB="0" anchor="ctr"/>
                </a:tc>
                <a:extLst>
                  <a:ext uri="{0D108BD9-81ED-4DB2-BD59-A6C34878D82A}">
                    <a16:rowId xmlns:a16="http://schemas.microsoft.com/office/drawing/2014/main" val="10004"/>
                  </a:ext>
                </a:extLst>
              </a:tr>
              <a:tr h="497483">
                <a:tc>
                  <a:txBody>
                    <a:bodyPr/>
                    <a:lstStyle/>
                    <a:p>
                      <a:pPr algn="l" fontAlgn="b"/>
                      <a:r>
                        <a:rPr lang="en-US" sz="1600" b="0" i="0" u="none" strike="noStrike">
                          <a:effectLst/>
                          <a:latin typeface="Calibri" panose="020F0502020204030204" pitchFamily="34" charset="0"/>
                        </a:rPr>
                        <a:t>I would recommend my child's school to a friend.</a:t>
                      </a:r>
                    </a:p>
                  </a:txBody>
                  <a:tcPr marL="9525" marR="9525" marT="9525" marB="0" anchor="ctr"/>
                </a:tc>
                <a:tc>
                  <a:txBody>
                    <a:bodyPr/>
                    <a:lstStyle/>
                    <a:p>
                      <a:pPr algn="ctr" fontAlgn="b"/>
                      <a:r>
                        <a:rPr lang="en-US" sz="1600" b="0" i="0" u="none" strike="noStrike">
                          <a:effectLst/>
                          <a:latin typeface="Calibri" panose="020F0502020204030204" pitchFamily="34" charset="0"/>
                        </a:rPr>
                        <a:t>75%</a:t>
                      </a:r>
                    </a:p>
                  </a:txBody>
                  <a:tcPr marL="9525" marR="9525" marT="9525" marB="0" anchor="ctr"/>
                </a:tc>
                <a:tc>
                  <a:txBody>
                    <a:bodyPr/>
                    <a:lstStyle/>
                    <a:p>
                      <a:pPr algn="ctr" fontAlgn="b"/>
                      <a:r>
                        <a:rPr lang="en-US" sz="1600" b="0" i="0" u="none" strike="noStrike">
                          <a:effectLst/>
                          <a:latin typeface="Calibri" panose="020F0502020204030204" pitchFamily="34" charset="0"/>
                        </a:rPr>
                        <a:t>3.63 (104)</a:t>
                      </a:r>
                    </a:p>
                  </a:txBody>
                  <a:tcPr marL="9525" marR="9525" marT="9525" marB="0" anchor="ctr"/>
                </a:tc>
                <a:tc>
                  <a:txBody>
                    <a:bodyPr/>
                    <a:lstStyle/>
                    <a:p>
                      <a:pPr algn="ctr" fontAlgn="b"/>
                      <a:r>
                        <a:rPr lang="en-US" sz="1600" b="0" i="0" u="none" strike="noStrike" dirty="0">
                          <a:effectLst/>
                          <a:latin typeface="Calibri" panose="020F0502020204030204" pitchFamily="34" charset="0"/>
                        </a:rPr>
                        <a:t>4.11</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-0.48</a:t>
                      </a:r>
                    </a:p>
                  </a:txBody>
                  <a:tcPr marL="9525" marR="9525" marT="9525" marB="0" anchor="ctr"/>
                </a:tc>
                <a:extLst>
                  <a:ext uri="{0D108BD9-81ED-4DB2-BD59-A6C34878D82A}">
                    <a16:rowId xmlns:a16="http://schemas.microsoft.com/office/drawing/2014/main" val="10005"/>
                  </a:ext>
                </a:extLst>
              </a:tr>
              <a:tr h="497483">
                <a:tc>
                  <a:txBody>
                    <a:bodyPr/>
                    <a:lstStyle/>
                    <a:p>
                      <a:pPr algn="l" fontAlgn="b"/>
                      <a:r>
                        <a:rPr lang="en-US" sz="1600" b="0" i="0" u="none" strike="noStrike">
                          <a:effectLst/>
                          <a:latin typeface="Calibri" panose="020F0502020204030204" pitchFamily="34" charset="0"/>
                        </a:rPr>
                        <a:t>School staff treat everyone with dignity and respect.  </a:t>
                      </a:r>
                    </a:p>
                  </a:txBody>
                  <a:tcPr marL="9525" marR="9525" marT="9525" marB="0" anchor="ctr"/>
                </a:tc>
                <a:tc>
                  <a:txBody>
                    <a:bodyPr/>
                    <a:lstStyle/>
                    <a:p>
                      <a:pPr algn="ctr" fontAlgn="b"/>
                      <a:r>
                        <a:rPr lang="en-US" sz="1600" b="0" i="0" u="none" strike="noStrike">
                          <a:effectLst/>
                          <a:latin typeface="Calibri" panose="020F0502020204030204" pitchFamily="34" charset="0"/>
                        </a:rPr>
                        <a:t>73%</a:t>
                      </a:r>
                    </a:p>
                  </a:txBody>
                  <a:tcPr marL="9525" marR="9525" marT="9525" marB="0" anchor="ctr"/>
                </a:tc>
                <a:tc>
                  <a:txBody>
                    <a:bodyPr/>
                    <a:lstStyle/>
                    <a:p>
                      <a:pPr algn="ctr" fontAlgn="b"/>
                      <a:r>
                        <a:rPr lang="en-US" sz="1600" b="0" i="0" u="none" strike="noStrike">
                          <a:effectLst/>
                          <a:latin typeface="Calibri" panose="020F0502020204030204" pitchFamily="34" charset="0"/>
                        </a:rPr>
                        <a:t>3.62 (108)</a:t>
                      </a:r>
                    </a:p>
                  </a:txBody>
                  <a:tcPr marL="9525" marR="9525" marT="9525" marB="0" anchor="ctr"/>
                </a:tc>
                <a:tc>
                  <a:txBody>
                    <a:bodyPr/>
                    <a:lstStyle/>
                    <a:p>
                      <a:pPr algn="ctr" fontAlgn="b"/>
                      <a:r>
                        <a:rPr lang="en-US" sz="1600" b="0" i="0" u="none" strike="noStrike" dirty="0">
                          <a:effectLst/>
                          <a:latin typeface="Calibri" panose="020F0502020204030204" pitchFamily="34" charset="0"/>
                        </a:rPr>
                        <a:t>4.11</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-0.49</a:t>
                      </a:r>
                    </a:p>
                  </a:txBody>
                  <a:tcPr marL="9525" marR="9525" marT="9525" marB="0" anchor="ctr"/>
                </a:tc>
                <a:extLst>
                  <a:ext uri="{0D108BD9-81ED-4DB2-BD59-A6C34878D82A}">
                    <a16:rowId xmlns:a16="http://schemas.microsoft.com/office/drawing/2014/main" val="10006"/>
                  </a:ext>
                </a:extLst>
              </a:tr>
              <a:tr h="497483">
                <a:tc>
                  <a:txBody>
                    <a:bodyPr/>
                    <a:lstStyle/>
                    <a:p>
                      <a:pPr algn="l" fontAlgn="b"/>
                      <a:r>
                        <a:rPr lang="en-US" sz="1600" b="0" i="0" u="none" strike="noStrike">
                          <a:effectLst/>
                          <a:latin typeface="Calibri" panose="020F0502020204030204" pitchFamily="34" charset="0"/>
                        </a:rPr>
                        <a:t>I am satisfied with our school's efforts to prevent bullying.</a:t>
                      </a:r>
                    </a:p>
                  </a:txBody>
                  <a:tcPr marL="9525" marR="9525" marT="9525" marB="0" anchor="ctr"/>
                </a:tc>
                <a:tc>
                  <a:txBody>
                    <a:bodyPr/>
                    <a:lstStyle/>
                    <a:p>
                      <a:pPr algn="ctr" fontAlgn="b"/>
                      <a:r>
                        <a:rPr lang="en-US" sz="1600" b="0" i="0" u="none" strike="noStrike">
                          <a:effectLst/>
                          <a:latin typeface="Calibri" panose="020F0502020204030204" pitchFamily="34" charset="0"/>
                        </a:rPr>
                        <a:t>54%</a:t>
                      </a:r>
                    </a:p>
                  </a:txBody>
                  <a:tcPr marL="9525" marR="9525" marT="9525" marB="0" anchor="ctr"/>
                </a:tc>
                <a:tc>
                  <a:txBody>
                    <a:bodyPr/>
                    <a:lstStyle/>
                    <a:p>
                      <a:pPr algn="ctr" fontAlgn="b"/>
                      <a:r>
                        <a:rPr lang="en-US" sz="1600" b="0" i="0" u="none" strike="noStrike">
                          <a:effectLst/>
                          <a:latin typeface="Calibri" panose="020F0502020204030204" pitchFamily="34" charset="0"/>
                        </a:rPr>
                        <a:t>3.08 (101)</a:t>
                      </a:r>
                    </a:p>
                  </a:txBody>
                  <a:tcPr marL="9525" marR="9525" marT="9525" marB="0" anchor="ctr"/>
                </a:tc>
                <a:tc>
                  <a:txBody>
                    <a:bodyPr/>
                    <a:lstStyle/>
                    <a:p>
                      <a:pPr algn="ctr" fontAlgn="b"/>
                      <a:r>
                        <a:rPr lang="en-US" sz="1600" b="0" i="0" u="none" strike="noStrike" dirty="0">
                          <a:effectLst/>
                          <a:latin typeface="Calibri" panose="020F0502020204030204" pitchFamily="34" charset="0"/>
                        </a:rPr>
                        <a:t>3.58</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-0.50</a:t>
                      </a:r>
                    </a:p>
                  </a:txBody>
                  <a:tcPr marL="9525" marR="9525" marT="9525" marB="0" anchor="ctr"/>
                </a:tc>
                <a:extLst>
                  <a:ext uri="{0D108BD9-81ED-4DB2-BD59-A6C34878D82A}">
                    <a16:rowId xmlns:a16="http://schemas.microsoft.com/office/drawing/2014/main" val="10007"/>
                  </a:ext>
                </a:extLst>
              </a:tr>
              <a:tr h="497483">
                <a:tc>
                  <a:txBody>
                    <a:bodyPr/>
                    <a:lstStyle/>
                    <a:p>
                      <a:pPr algn="l" fontAlgn="b"/>
                      <a:r>
                        <a:rPr lang="en-US" sz="1600" b="0" i="0" u="none" strike="noStrike">
                          <a:effectLst/>
                          <a:latin typeface="Calibri" panose="020F0502020204030204" pitchFamily="34" charset="0"/>
                        </a:rPr>
                        <a:t>Teachers personalize instruction to meet my child's needs. </a:t>
                      </a:r>
                    </a:p>
                  </a:txBody>
                  <a:tcPr marL="9525" marR="9525" marT="9525" marB="0" anchor="ctr"/>
                </a:tc>
                <a:tc>
                  <a:txBody>
                    <a:bodyPr/>
                    <a:lstStyle/>
                    <a:p>
                      <a:pPr algn="ctr" fontAlgn="b"/>
                      <a:r>
                        <a:rPr lang="en-US" sz="1600" b="0" i="0" u="none" strike="noStrike">
                          <a:effectLst/>
                          <a:latin typeface="Calibri" panose="020F0502020204030204" pitchFamily="34" charset="0"/>
                        </a:rPr>
                        <a:t>53%</a:t>
                      </a:r>
                    </a:p>
                  </a:txBody>
                  <a:tcPr marL="9525" marR="9525" marT="9525" marB="0" anchor="ctr"/>
                </a:tc>
                <a:tc>
                  <a:txBody>
                    <a:bodyPr/>
                    <a:lstStyle/>
                    <a:p>
                      <a:pPr algn="ctr" fontAlgn="b"/>
                      <a:r>
                        <a:rPr lang="en-US" sz="1600" b="0" i="0" u="none" strike="noStrike">
                          <a:effectLst/>
                          <a:latin typeface="Calibri" panose="020F0502020204030204" pitchFamily="34" charset="0"/>
                        </a:rPr>
                        <a:t>2.99 (103)</a:t>
                      </a:r>
                    </a:p>
                  </a:txBody>
                  <a:tcPr marL="9525" marR="9525" marT="9525" marB="0" anchor="ctr"/>
                </a:tc>
                <a:tc>
                  <a:txBody>
                    <a:bodyPr/>
                    <a:lstStyle/>
                    <a:p>
                      <a:pPr algn="ctr" fontAlgn="b"/>
                      <a:r>
                        <a:rPr lang="en-US" sz="1600" b="0" i="0" u="none" strike="noStrike" dirty="0">
                          <a:effectLst/>
                          <a:latin typeface="Calibri" panose="020F0502020204030204" pitchFamily="34" charset="0"/>
                        </a:rPr>
                        <a:t>3.59</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-0.60</a:t>
                      </a:r>
                    </a:p>
                  </a:txBody>
                  <a:tcPr marL="9525" marR="9525" marT="9525" marB="0" anchor="ctr"/>
                </a:tc>
                <a:extLst>
                  <a:ext uri="{0D108BD9-81ED-4DB2-BD59-A6C34878D82A}">
                    <a16:rowId xmlns:a16="http://schemas.microsoft.com/office/drawing/2014/main" val="3247224180"/>
                  </a:ext>
                </a:extLst>
              </a:tr>
              <a:tr h="532328">
                <a:tc>
                  <a:txBody>
                    <a:bodyPr/>
                    <a:lstStyle/>
                    <a:p>
                      <a:pPr algn="l" fontAlgn="b"/>
                      <a:r>
                        <a:rPr lang="en-US" sz="1600" b="0" i="0" u="none" strike="noStrike">
                          <a:effectLst/>
                          <a:latin typeface="Calibri" panose="020F0502020204030204" pitchFamily="34" charset="0"/>
                        </a:rPr>
                        <a:t>The front office staff makes me feel welcome and addresses my concerns.</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a:effectLst/>
                          <a:latin typeface="Calibri" panose="020F0502020204030204" pitchFamily="34" charset="0"/>
                        </a:rPr>
                        <a:t>3.93 (107)</a:t>
                      </a:r>
                    </a:p>
                  </a:txBody>
                  <a:tcPr marL="9525" marR="9525" marT="9525" marB="0" anchor="ctr"/>
                </a:tc>
                <a:tc>
                  <a:txBody>
                    <a:bodyPr/>
                    <a:lstStyle/>
                    <a:p>
                      <a:pPr algn="ctr" fontAlgn="b"/>
                      <a:r>
                        <a:rPr lang="en-US" sz="1600" b="0" i="0" u="none" strike="noStrike">
                          <a:effectLst/>
                          <a:latin typeface="Calibri" panose="020F0502020204030204" pitchFamily="34" charset="0"/>
                        </a:rPr>
                        <a:t>N/A</a:t>
                      </a:r>
                    </a:p>
                  </a:txBody>
                  <a:tcPr marL="9525" marR="9525" marT="9525" marB="0" anchor="ctr"/>
                </a:tc>
                <a:tc>
                  <a:txBody>
                    <a:bodyPr/>
                    <a:lstStyle/>
                    <a:p>
                      <a:pPr algn="ctr" fontAlgn="b"/>
                      <a:r>
                        <a:rPr lang="en-US" sz="1600" b="0" i="0" u="none" strike="noStrike" dirty="0">
                          <a:effectLst/>
                          <a:latin typeface="Calibri" panose="020F0502020204030204" pitchFamily="34" charset="0"/>
                        </a:rPr>
                        <a:t>N/A</a:t>
                      </a:r>
                    </a:p>
                  </a:txBody>
                  <a:tcPr marL="9525" marR="9525" marT="9525" marB="0" anchor="ctr"/>
                </a:tc>
                <a:extLst>
                  <a:ext uri="{0D108BD9-81ED-4DB2-BD59-A6C34878D82A}">
                    <a16:rowId xmlns:a16="http://schemas.microsoft.com/office/drawing/2014/main" val="3497471824"/>
                  </a:ext>
                </a:extLst>
              </a:tr>
            </a:tbl>
          </a:graphicData>
        </a:graphic>
      </p:graphicFrame>
    </p:spTree>
    <p:extLst>
      <p:ext uri="{BB962C8B-B14F-4D97-AF65-F5344CB8AC3E}">
        <p14:creationId xmlns:p14="http://schemas.microsoft.com/office/powerpoint/2010/main" val="41202107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Academic expectations at Woodland Middle School are: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094752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4482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The overall use of technology at Woodland Middle School is: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1068907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828868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High School </a:t>
            </a:r>
            <a:r>
              <a:rPr lang="en-US" sz="3600" dirty="0"/>
              <a:t>(Slide 1/3)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8140925"/>
              </p:ext>
            </p:extLst>
          </p:nvPr>
        </p:nvGraphicFramePr>
        <p:xfrm>
          <a:off x="-4" y="1295405"/>
          <a:ext cx="9144003" cy="5562597"/>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29955">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395915">
                <a:tc>
                  <a:txBody>
                    <a:bodyPr/>
                    <a:lstStyle/>
                    <a:p>
                      <a:pPr algn="l" fontAlgn="b"/>
                      <a:r>
                        <a:rPr lang="en-US" sz="1600" b="0" i="0" u="none" strike="noStrike" dirty="0">
                          <a:effectLst/>
                          <a:latin typeface="Calibri" panose="020F0502020204030204" pitchFamily="34" charset="0"/>
                        </a:rPr>
                        <a:t>I am comfortable contacting the principal.</a:t>
                      </a:r>
                    </a:p>
                  </a:txBody>
                  <a:tcPr marL="9525" marR="9525" marT="9525" marB="0" anchor="ctr"/>
                </a:tc>
                <a:tc>
                  <a:txBody>
                    <a:bodyPr/>
                    <a:lstStyle/>
                    <a:p>
                      <a:pPr algn="ctr" fontAlgn="b"/>
                      <a:r>
                        <a:rPr lang="en-US" sz="1600" b="0" i="0" u="none" strike="noStrike" dirty="0">
                          <a:effectLst/>
                          <a:latin typeface="Calibri" panose="020F0502020204030204" pitchFamily="34" charset="0"/>
                        </a:rPr>
                        <a:t>79%</a:t>
                      </a:r>
                    </a:p>
                  </a:txBody>
                  <a:tcPr marL="9525" marR="9525" marT="9525" marB="0" anchor="ctr"/>
                </a:tc>
                <a:tc>
                  <a:txBody>
                    <a:bodyPr/>
                    <a:lstStyle/>
                    <a:p>
                      <a:pPr algn="ctr" fontAlgn="b"/>
                      <a:r>
                        <a:rPr lang="en-US" sz="1600" b="0" i="0" u="none" strike="noStrike">
                          <a:effectLst/>
                          <a:latin typeface="Calibri" panose="020F0502020204030204" pitchFamily="34" charset="0"/>
                        </a:rPr>
                        <a:t>3.83 (89)</a:t>
                      </a:r>
                    </a:p>
                  </a:txBody>
                  <a:tcPr marL="9525" marR="9525" marT="9525" marB="0" anchor="ctr"/>
                </a:tc>
                <a:tc>
                  <a:txBody>
                    <a:bodyPr/>
                    <a:lstStyle/>
                    <a:p>
                      <a:pPr algn="ctr" fontAlgn="b"/>
                      <a:r>
                        <a:rPr lang="en-US" sz="1600" b="0" i="0" u="none" strike="noStrike">
                          <a:effectLst/>
                          <a:latin typeface="Calibri" panose="020F0502020204030204" pitchFamily="34" charset="0"/>
                        </a:rPr>
                        <a:t>3.73</a:t>
                      </a:r>
                    </a:p>
                  </a:txBody>
                  <a:tcPr marL="9525" marR="9525" marT="9525" marB="0" anchor="ctr"/>
                </a:tc>
                <a:tc>
                  <a:txBody>
                    <a:bodyPr/>
                    <a:lstStyle/>
                    <a:p>
                      <a:pPr algn="ctr" fontAlgn="b"/>
                      <a:r>
                        <a:rPr lang="en-US" sz="1600" b="0" i="0" u="none" strike="noStrike">
                          <a:effectLst/>
                          <a:latin typeface="Calibri" panose="020F0502020204030204" pitchFamily="34" charset="0"/>
                        </a:rPr>
                        <a:t>0.11</a:t>
                      </a:r>
                    </a:p>
                  </a:txBody>
                  <a:tcPr marL="9525" marR="9525" marT="9525" marB="0" anchor="ctr"/>
                </a:tc>
                <a:extLst>
                  <a:ext uri="{0D108BD9-81ED-4DB2-BD59-A6C34878D82A}">
                    <a16:rowId xmlns:a16="http://schemas.microsoft.com/office/drawing/2014/main" val="10001"/>
                  </a:ext>
                </a:extLst>
              </a:tr>
              <a:tr h="395915">
                <a:tc>
                  <a:txBody>
                    <a:bodyPr/>
                    <a:lstStyle/>
                    <a:p>
                      <a:pPr algn="l" fontAlgn="b"/>
                      <a:r>
                        <a:rPr lang="en-US" sz="1600" b="0" i="0" u="none" strike="noStrike">
                          <a:effectLst/>
                          <a:latin typeface="Calibri" panose="020F0502020204030204" pitchFamily="34" charset="0"/>
                        </a:rPr>
                        <a:t>School facilities are clean and well-kept. </a:t>
                      </a:r>
                    </a:p>
                  </a:txBody>
                  <a:tcPr marL="9525" marR="9525" marT="9525" marB="0" anchor="ctr"/>
                </a:tc>
                <a:tc>
                  <a:txBody>
                    <a:bodyPr/>
                    <a:lstStyle/>
                    <a:p>
                      <a:pPr algn="ctr" fontAlgn="b"/>
                      <a:r>
                        <a:rPr lang="en-US" sz="1600" b="0" i="0" u="none" strike="noStrike" dirty="0">
                          <a:effectLst/>
                          <a:latin typeface="Calibri" panose="020F0502020204030204" pitchFamily="34" charset="0"/>
                        </a:rPr>
                        <a:t>94%</a:t>
                      </a:r>
                    </a:p>
                  </a:txBody>
                  <a:tcPr marL="9525" marR="9525" marT="9525" marB="0" anchor="ctr"/>
                </a:tc>
                <a:tc>
                  <a:txBody>
                    <a:bodyPr/>
                    <a:lstStyle/>
                    <a:p>
                      <a:pPr algn="ctr" fontAlgn="b"/>
                      <a:r>
                        <a:rPr lang="en-US" sz="1600" b="0" i="0" u="none" strike="noStrike" dirty="0">
                          <a:effectLst/>
                          <a:latin typeface="Calibri" panose="020F0502020204030204" pitchFamily="34" charset="0"/>
                        </a:rPr>
                        <a:t>4.40 (89)</a:t>
                      </a:r>
                    </a:p>
                  </a:txBody>
                  <a:tcPr marL="9525" marR="9525" marT="9525" marB="0" anchor="ctr"/>
                </a:tc>
                <a:tc>
                  <a:txBody>
                    <a:bodyPr/>
                    <a:lstStyle/>
                    <a:p>
                      <a:pPr algn="ctr" fontAlgn="b"/>
                      <a:r>
                        <a:rPr lang="en-US" sz="1600" b="0" i="0" u="none" strike="noStrike">
                          <a:effectLst/>
                          <a:latin typeface="Calibri" panose="020F0502020204030204" pitchFamily="34" charset="0"/>
                        </a:rPr>
                        <a:t>4.33</a:t>
                      </a:r>
                    </a:p>
                  </a:txBody>
                  <a:tcPr marL="9525" marR="9525" marT="9525" marB="0" anchor="ctr"/>
                </a:tc>
                <a:tc>
                  <a:txBody>
                    <a:bodyPr/>
                    <a:lstStyle/>
                    <a:p>
                      <a:pPr algn="ctr" fontAlgn="b"/>
                      <a:r>
                        <a:rPr lang="en-US" sz="1600" b="0" i="0" u="none" strike="noStrike">
                          <a:effectLst/>
                          <a:latin typeface="Calibri" panose="020F0502020204030204" pitchFamily="34" charset="0"/>
                        </a:rPr>
                        <a:t>0.08</a:t>
                      </a:r>
                    </a:p>
                  </a:txBody>
                  <a:tcPr marL="9525" marR="9525" marT="9525" marB="0" anchor="ctr"/>
                </a:tc>
                <a:extLst>
                  <a:ext uri="{0D108BD9-81ED-4DB2-BD59-A6C34878D82A}">
                    <a16:rowId xmlns:a16="http://schemas.microsoft.com/office/drawing/2014/main" val="10002"/>
                  </a:ext>
                </a:extLst>
              </a:tr>
              <a:tr h="395915">
                <a:tc>
                  <a:txBody>
                    <a:bodyPr/>
                    <a:lstStyle/>
                    <a:p>
                      <a:pPr algn="l" fontAlgn="b"/>
                      <a:r>
                        <a:rPr lang="en-US" sz="1600" b="0" i="0" u="none" strike="noStrike">
                          <a:effectLst/>
                          <a:latin typeface="Calibri" panose="020F0502020204030204" pitchFamily="34" charset="0"/>
                        </a:rPr>
                        <a:t>I feel welcomed at my child's school.</a:t>
                      </a:r>
                    </a:p>
                  </a:txBody>
                  <a:tcPr marL="9525" marR="9525" marT="9525" marB="0" anchor="ctr"/>
                </a:tc>
                <a:tc>
                  <a:txBody>
                    <a:bodyPr/>
                    <a:lstStyle/>
                    <a:p>
                      <a:pPr algn="ctr" fontAlgn="b"/>
                      <a:r>
                        <a:rPr lang="en-US" sz="1600" b="0" i="0" u="none" strike="noStrike">
                          <a:effectLst/>
                          <a:latin typeface="Calibri" panose="020F0502020204030204" pitchFamily="34" charset="0"/>
                        </a:rPr>
                        <a:t>89%</a:t>
                      </a:r>
                    </a:p>
                  </a:txBody>
                  <a:tcPr marL="9525" marR="9525" marT="9525" marB="0" anchor="ctr"/>
                </a:tc>
                <a:tc>
                  <a:txBody>
                    <a:bodyPr/>
                    <a:lstStyle/>
                    <a:p>
                      <a:pPr algn="ctr" fontAlgn="b"/>
                      <a:r>
                        <a:rPr lang="en-US" sz="1600" b="0" i="0" u="none" strike="noStrike" dirty="0">
                          <a:effectLst/>
                          <a:latin typeface="Calibri" panose="020F0502020204030204" pitchFamily="34" charset="0"/>
                        </a:rPr>
                        <a:t>4.09 (87)</a:t>
                      </a:r>
                    </a:p>
                  </a:txBody>
                  <a:tcPr marL="9525" marR="9525" marT="9525" marB="0" anchor="ctr"/>
                </a:tc>
                <a:tc>
                  <a:txBody>
                    <a:bodyPr/>
                    <a:lstStyle/>
                    <a:p>
                      <a:pPr algn="ctr" fontAlgn="b"/>
                      <a:r>
                        <a:rPr lang="en-US" sz="1600" b="0" i="0" u="none" strike="noStrike">
                          <a:effectLst/>
                          <a:latin typeface="Calibri" panose="020F0502020204030204" pitchFamily="34" charset="0"/>
                        </a:rPr>
                        <a:t>4.14</a:t>
                      </a:r>
                    </a:p>
                  </a:txBody>
                  <a:tcPr marL="9525" marR="9525" marT="9525" marB="0" anchor="ctr"/>
                </a:tc>
                <a:tc>
                  <a:txBody>
                    <a:bodyPr/>
                    <a:lstStyle/>
                    <a:p>
                      <a:pPr algn="ctr" fontAlgn="b"/>
                      <a:r>
                        <a:rPr lang="en-US" sz="1600" b="0" i="0" u="none" strike="noStrike">
                          <a:effectLst/>
                          <a:latin typeface="Calibri" panose="020F0502020204030204" pitchFamily="34" charset="0"/>
                        </a:rPr>
                        <a:t>-0.04</a:t>
                      </a:r>
                    </a:p>
                  </a:txBody>
                  <a:tcPr marL="9525" marR="9525" marT="9525" marB="0" anchor="ctr"/>
                </a:tc>
                <a:extLst>
                  <a:ext uri="{0D108BD9-81ED-4DB2-BD59-A6C34878D82A}">
                    <a16:rowId xmlns:a16="http://schemas.microsoft.com/office/drawing/2014/main" val="10003"/>
                  </a:ext>
                </a:extLst>
              </a:tr>
              <a:tr h="501431">
                <a:tc>
                  <a:txBody>
                    <a:bodyPr/>
                    <a:lstStyle/>
                    <a:p>
                      <a:pPr algn="l" fontAlgn="b"/>
                      <a:r>
                        <a:rPr lang="en-US" sz="1600" b="0" i="0" u="none" strike="noStrike">
                          <a:effectLst/>
                          <a:latin typeface="Calibri" panose="020F0502020204030204" pitchFamily="34" charset="0"/>
                        </a:rPr>
                        <a:t>A climate of openness and trust exists between school administration and parents. </a:t>
                      </a:r>
                    </a:p>
                  </a:txBody>
                  <a:tcPr marL="9525" marR="9525" marT="9525" marB="0" anchor="ctr"/>
                </a:tc>
                <a:tc>
                  <a:txBody>
                    <a:bodyPr/>
                    <a:lstStyle/>
                    <a:p>
                      <a:pPr algn="ctr" fontAlgn="b"/>
                      <a:r>
                        <a:rPr lang="en-US" sz="1600" b="0" i="0" u="none" strike="noStrike">
                          <a:effectLst/>
                          <a:latin typeface="Calibri" panose="020F0502020204030204" pitchFamily="34" charset="0"/>
                        </a:rPr>
                        <a:t>79%</a:t>
                      </a:r>
                    </a:p>
                  </a:txBody>
                  <a:tcPr marL="9525" marR="9525" marT="9525" marB="0" anchor="ctr"/>
                </a:tc>
                <a:tc>
                  <a:txBody>
                    <a:bodyPr/>
                    <a:lstStyle/>
                    <a:p>
                      <a:pPr algn="ctr" fontAlgn="b"/>
                      <a:r>
                        <a:rPr lang="en-US" sz="1600" b="0" i="0" u="none" strike="noStrike" dirty="0">
                          <a:effectLst/>
                          <a:latin typeface="Calibri" panose="020F0502020204030204" pitchFamily="34" charset="0"/>
                        </a:rPr>
                        <a:t>3.79 (85)</a:t>
                      </a:r>
                    </a:p>
                  </a:txBody>
                  <a:tcPr marL="9525" marR="9525" marT="9525" marB="0" anchor="ctr"/>
                </a:tc>
                <a:tc>
                  <a:txBody>
                    <a:bodyPr/>
                    <a:lstStyle/>
                    <a:p>
                      <a:pPr algn="ctr" fontAlgn="b"/>
                      <a:r>
                        <a:rPr lang="en-US" sz="1600" b="0" i="0" u="none" strike="noStrike" dirty="0">
                          <a:effectLst/>
                          <a:latin typeface="Calibri" panose="020F0502020204030204" pitchFamily="34" charset="0"/>
                        </a:rPr>
                        <a:t>3.83</a:t>
                      </a:r>
                    </a:p>
                  </a:txBody>
                  <a:tcPr marL="9525" marR="9525" marT="9525" marB="0" anchor="ctr"/>
                </a:tc>
                <a:tc>
                  <a:txBody>
                    <a:bodyPr/>
                    <a:lstStyle/>
                    <a:p>
                      <a:pPr algn="ctr" fontAlgn="b"/>
                      <a:r>
                        <a:rPr lang="en-US" sz="1600" b="0" i="0" u="none" strike="noStrike">
                          <a:effectLst/>
                          <a:latin typeface="Calibri" panose="020F0502020204030204" pitchFamily="34" charset="0"/>
                        </a:rPr>
                        <a:t>-0.04</a:t>
                      </a:r>
                    </a:p>
                  </a:txBody>
                  <a:tcPr marL="9525" marR="9525" marT="9525" marB="0" anchor="ctr"/>
                </a:tc>
                <a:extLst>
                  <a:ext uri="{0D108BD9-81ED-4DB2-BD59-A6C34878D82A}">
                    <a16:rowId xmlns:a16="http://schemas.microsoft.com/office/drawing/2014/main" val="10004"/>
                  </a:ext>
                </a:extLst>
              </a:tr>
              <a:tr h="501431">
                <a:tc>
                  <a:txBody>
                    <a:bodyPr/>
                    <a:lstStyle/>
                    <a:p>
                      <a:pPr algn="l" fontAlgn="b"/>
                      <a:r>
                        <a:rPr lang="en-US" sz="1600" b="0" i="0" u="none" strike="noStrike">
                          <a:effectLst/>
                          <a:latin typeface="Calibri" panose="020F0502020204030204" pitchFamily="34" charset="0"/>
                        </a:rPr>
                        <a:t>I have at least one school staff member I feel comfortable contacting when I have an idea or concern.</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3.98 (87)</a:t>
                      </a:r>
                    </a:p>
                  </a:txBody>
                  <a:tcPr marL="9525" marR="9525" marT="9525" marB="0" anchor="ctr"/>
                </a:tc>
                <a:tc>
                  <a:txBody>
                    <a:bodyPr/>
                    <a:lstStyle/>
                    <a:p>
                      <a:pPr algn="ctr" fontAlgn="b"/>
                      <a:r>
                        <a:rPr lang="en-US" sz="1600" b="0" i="0" u="none" strike="noStrike" dirty="0">
                          <a:effectLst/>
                          <a:latin typeface="Calibri" panose="020F0502020204030204" pitchFamily="34" charset="0"/>
                        </a:rPr>
                        <a:t>4.05</a:t>
                      </a:r>
                    </a:p>
                  </a:txBody>
                  <a:tcPr marL="9525" marR="9525" marT="9525" marB="0" anchor="ctr"/>
                </a:tc>
                <a:tc>
                  <a:txBody>
                    <a:bodyPr/>
                    <a:lstStyle/>
                    <a:p>
                      <a:pPr algn="ctr" fontAlgn="b"/>
                      <a:r>
                        <a:rPr lang="en-US" sz="1600" b="0" i="0" u="none" strike="noStrike">
                          <a:effectLst/>
                          <a:latin typeface="Calibri" panose="020F0502020204030204" pitchFamily="34" charset="0"/>
                        </a:rPr>
                        <a:t>-0.07</a:t>
                      </a:r>
                    </a:p>
                  </a:txBody>
                  <a:tcPr marL="9525" marR="9525" marT="9525" marB="0" anchor="ctr"/>
                </a:tc>
                <a:extLst>
                  <a:ext uri="{0D108BD9-81ED-4DB2-BD59-A6C34878D82A}">
                    <a16:rowId xmlns:a16="http://schemas.microsoft.com/office/drawing/2014/main" val="10005"/>
                  </a:ext>
                </a:extLst>
              </a:tr>
              <a:tr h="501431">
                <a:tc>
                  <a:txBody>
                    <a:bodyPr/>
                    <a:lstStyle/>
                    <a:p>
                      <a:pPr algn="l" fontAlgn="b"/>
                      <a:r>
                        <a:rPr lang="en-US" sz="1600" b="0" i="0" u="none" strike="noStrike">
                          <a:effectLst/>
                          <a:latin typeface="Calibri" panose="020F0502020204030204" pitchFamily="34" charset="0"/>
                        </a:rPr>
                        <a:t>My school provides appropriate opportunities for parental involvement.</a:t>
                      </a:r>
                    </a:p>
                  </a:txBody>
                  <a:tcPr marL="9525" marR="9525" marT="9525" marB="0" anchor="ctr"/>
                </a:tc>
                <a:tc>
                  <a:txBody>
                    <a:bodyPr/>
                    <a:lstStyle/>
                    <a:p>
                      <a:pPr algn="ctr" fontAlgn="b"/>
                      <a:r>
                        <a:rPr lang="en-US" sz="1600" b="0" i="0" u="none" strike="noStrike">
                          <a:effectLst/>
                          <a:latin typeface="Calibri" panose="020F0502020204030204" pitchFamily="34" charset="0"/>
                        </a:rPr>
                        <a:t>81%</a:t>
                      </a:r>
                    </a:p>
                  </a:txBody>
                  <a:tcPr marL="9525" marR="9525" marT="9525" marB="0" anchor="ctr"/>
                </a:tc>
                <a:tc>
                  <a:txBody>
                    <a:bodyPr/>
                    <a:lstStyle/>
                    <a:p>
                      <a:pPr algn="ctr" fontAlgn="b"/>
                      <a:r>
                        <a:rPr lang="en-US" sz="1600" b="0" i="0" u="none" strike="noStrike">
                          <a:effectLst/>
                          <a:latin typeface="Calibri" panose="020F0502020204030204" pitchFamily="34" charset="0"/>
                        </a:rPr>
                        <a:t>3.81 (84)</a:t>
                      </a:r>
                    </a:p>
                  </a:txBody>
                  <a:tcPr marL="9525" marR="9525" marT="9525" marB="0" anchor="ctr"/>
                </a:tc>
                <a:tc>
                  <a:txBody>
                    <a:bodyPr/>
                    <a:lstStyle/>
                    <a:p>
                      <a:pPr algn="ctr" fontAlgn="b"/>
                      <a:r>
                        <a:rPr lang="en-US" sz="1600" b="0" i="0" u="none" strike="noStrike" dirty="0">
                          <a:effectLst/>
                          <a:latin typeface="Calibri" panose="020F0502020204030204" pitchFamily="34" charset="0"/>
                        </a:rPr>
                        <a:t>3.90</a:t>
                      </a:r>
                    </a:p>
                  </a:txBody>
                  <a:tcPr marL="9525" marR="9525" marT="9525" marB="0" anchor="ctr"/>
                </a:tc>
                <a:tc>
                  <a:txBody>
                    <a:bodyPr/>
                    <a:lstStyle/>
                    <a:p>
                      <a:pPr algn="ctr" fontAlgn="b"/>
                      <a:r>
                        <a:rPr lang="en-US" sz="1600" b="0" i="0" u="none" strike="noStrike">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6"/>
                  </a:ext>
                </a:extLst>
              </a:tr>
              <a:tr h="501431">
                <a:tc>
                  <a:txBody>
                    <a:bodyPr/>
                    <a:lstStyle/>
                    <a:p>
                      <a:pPr algn="l" fontAlgn="b"/>
                      <a:r>
                        <a:rPr lang="en-US" sz="1600" b="0" i="0" u="none" strike="noStrike">
                          <a:effectLst/>
                          <a:latin typeface="Calibri" panose="020F0502020204030204" pitchFamily="34" charset="0"/>
                        </a:rPr>
                        <a:t>My child has a positive relationship with at least one adult at school.</a:t>
                      </a:r>
                    </a:p>
                  </a:txBody>
                  <a:tcPr marL="9525" marR="9525" marT="9525" marB="0" anchor="ctr"/>
                </a:tc>
                <a:tc>
                  <a:txBody>
                    <a:bodyPr/>
                    <a:lstStyle/>
                    <a:p>
                      <a:pPr algn="ctr" fontAlgn="b"/>
                      <a:r>
                        <a:rPr lang="en-US" sz="1600" b="0" i="0" u="none" strike="noStrike">
                          <a:effectLst/>
                          <a:latin typeface="Calibri" panose="020F0502020204030204" pitchFamily="34" charset="0"/>
                        </a:rPr>
                        <a:t>91%</a:t>
                      </a:r>
                    </a:p>
                  </a:txBody>
                  <a:tcPr marL="9525" marR="9525" marT="9525" marB="0" anchor="ctr"/>
                </a:tc>
                <a:tc>
                  <a:txBody>
                    <a:bodyPr/>
                    <a:lstStyle/>
                    <a:p>
                      <a:pPr algn="ctr" fontAlgn="b"/>
                      <a:r>
                        <a:rPr lang="en-US" sz="1600" b="0" i="0" u="none" strike="noStrike">
                          <a:effectLst/>
                          <a:latin typeface="Calibri" panose="020F0502020204030204" pitchFamily="34" charset="0"/>
                        </a:rPr>
                        <a:t>4.35 (86)</a:t>
                      </a:r>
                    </a:p>
                  </a:txBody>
                  <a:tcPr marL="9525" marR="9525" marT="9525" marB="0" anchor="ctr"/>
                </a:tc>
                <a:tc>
                  <a:txBody>
                    <a:bodyPr/>
                    <a:lstStyle/>
                    <a:p>
                      <a:pPr algn="ctr" fontAlgn="b"/>
                      <a:r>
                        <a:rPr lang="en-US" sz="1600" b="0" i="0" u="none" strike="noStrike" dirty="0">
                          <a:effectLst/>
                          <a:latin typeface="Calibri" panose="020F0502020204030204" pitchFamily="34" charset="0"/>
                        </a:rPr>
                        <a:t>4.44</a:t>
                      </a:r>
                    </a:p>
                  </a:txBody>
                  <a:tcPr marL="9525" marR="9525" marT="9525" marB="0" anchor="ctr"/>
                </a:tc>
                <a:tc>
                  <a:txBody>
                    <a:bodyPr/>
                    <a:lstStyle/>
                    <a:p>
                      <a:pPr algn="ctr" fontAlgn="b"/>
                      <a:r>
                        <a:rPr lang="en-US" sz="1600" b="0" i="0" u="none" strike="noStrike">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7"/>
                  </a:ext>
                </a:extLst>
              </a:tr>
              <a:tr h="747343">
                <a:tc>
                  <a:txBody>
                    <a:bodyPr/>
                    <a:lstStyle/>
                    <a:p>
                      <a:pPr algn="l" fontAlgn="b"/>
                      <a:r>
                        <a:rPr lang="en-US" sz="1600" b="0" i="0" u="none" strike="noStrike" dirty="0">
                          <a:effectLst/>
                          <a:latin typeface="Calibri" panose="020F0502020204030204" pitchFamily="34" charset="0"/>
                        </a:rPr>
                        <a:t>Even though I may not always agree with decisions, the Principal is doing what it takes to make our school successful.</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a:effectLst/>
                          <a:latin typeface="Calibri" panose="020F0502020204030204" pitchFamily="34" charset="0"/>
                        </a:rPr>
                        <a:t>3.81 (85)</a:t>
                      </a:r>
                    </a:p>
                  </a:txBody>
                  <a:tcPr marL="9525" marR="9525" marT="9525" marB="0" anchor="ctr"/>
                </a:tc>
                <a:tc>
                  <a:txBody>
                    <a:bodyPr/>
                    <a:lstStyle/>
                    <a:p>
                      <a:pPr algn="ctr" fontAlgn="b"/>
                      <a:r>
                        <a:rPr lang="en-US" sz="1600" b="0" i="0" u="none" strike="noStrike" dirty="0">
                          <a:effectLst/>
                          <a:latin typeface="Calibri" panose="020F0502020204030204" pitchFamily="34" charset="0"/>
                        </a:rPr>
                        <a:t>3.91</a:t>
                      </a:r>
                    </a:p>
                  </a:txBody>
                  <a:tcPr marL="9525" marR="9525" marT="9525" marB="0" anchor="ctr"/>
                </a:tc>
                <a:tc>
                  <a:txBody>
                    <a:bodyPr/>
                    <a:lstStyle/>
                    <a:p>
                      <a:pPr algn="ctr" fontAlgn="b"/>
                      <a:r>
                        <a:rPr lang="en-US" sz="1600" b="0" i="0" u="none" strike="noStrike">
                          <a:effectLst/>
                          <a:latin typeface="Calibri" panose="020F0502020204030204" pitchFamily="34" charset="0"/>
                        </a:rPr>
                        <a:t>-0.10</a:t>
                      </a:r>
                    </a:p>
                  </a:txBody>
                  <a:tcPr marL="9525" marR="9525" marT="9525" marB="0" anchor="ctr"/>
                </a:tc>
                <a:extLst>
                  <a:ext uri="{0D108BD9-81ED-4DB2-BD59-A6C34878D82A}">
                    <a16:rowId xmlns:a16="http://schemas.microsoft.com/office/drawing/2014/main" val="3247224180"/>
                  </a:ext>
                </a:extLst>
              </a:tr>
              <a:tr h="395915">
                <a:tc>
                  <a:txBody>
                    <a:bodyPr/>
                    <a:lstStyle/>
                    <a:p>
                      <a:pPr algn="l" fontAlgn="b"/>
                      <a:r>
                        <a:rPr lang="en-US" sz="1600" b="0" i="0" u="none" strike="noStrike">
                          <a:effectLst/>
                          <a:latin typeface="Calibri" panose="020F0502020204030204" pitchFamily="34" charset="0"/>
                        </a:rPr>
                        <a:t>The amount of homework given to my child is appropriate. </a:t>
                      </a:r>
                    </a:p>
                  </a:txBody>
                  <a:tcPr marL="9525" marR="9525" marT="9525" marB="0" anchor="ctr"/>
                </a:tc>
                <a:tc>
                  <a:txBody>
                    <a:bodyPr/>
                    <a:lstStyle/>
                    <a:p>
                      <a:pPr algn="ctr" fontAlgn="b"/>
                      <a:r>
                        <a:rPr lang="en-US" sz="1600" b="0" i="0" u="none" strike="noStrike">
                          <a:effectLst/>
                          <a:latin typeface="Calibri" panose="020F0502020204030204" pitchFamily="34" charset="0"/>
                        </a:rPr>
                        <a:t>79%</a:t>
                      </a:r>
                    </a:p>
                  </a:txBody>
                  <a:tcPr marL="9525" marR="9525" marT="9525" marB="0" anchor="ctr"/>
                </a:tc>
                <a:tc>
                  <a:txBody>
                    <a:bodyPr/>
                    <a:lstStyle/>
                    <a:p>
                      <a:pPr algn="ctr" fontAlgn="b"/>
                      <a:r>
                        <a:rPr lang="en-US" sz="1600" b="0" i="0" u="none" strike="noStrike">
                          <a:effectLst/>
                          <a:latin typeface="Calibri" panose="020F0502020204030204" pitchFamily="34" charset="0"/>
                        </a:rPr>
                        <a:t>3.74 (86)</a:t>
                      </a:r>
                    </a:p>
                  </a:txBody>
                  <a:tcPr marL="9525" marR="9525" marT="9525" marB="0" anchor="ctr"/>
                </a:tc>
                <a:tc>
                  <a:txBody>
                    <a:bodyPr/>
                    <a:lstStyle/>
                    <a:p>
                      <a:pPr algn="ctr" fontAlgn="b"/>
                      <a:r>
                        <a:rPr lang="en-US" sz="1600" b="0" i="0" u="none" strike="noStrike" dirty="0">
                          <a:effectLst/>
                          <a:latin typeface="Calibri" panose="020F0502020204030204" pitchFamily="34" charset="0"/>
                        </a:rPr>
                        <a:t>3.84</a:t>
                      </a:r>
                    </a:p>
                  </a:txBody>
                  <a:tcPr marL="9525" marR="9525" marT="9525" marB="0" anchor="ctr"/>
                </a:tc>
                <a:tc>
                  <a:txBody>
                    <a:bodyPr/>
                    <a:lstStyle/>
                    <a:p>
                      <a:pPr algn="ctr" fontAlgn="b"/>
                      <a:r>
                        <a:rPr lang="en-US" sz="1600" b="0" i="0" u="none" strike="noStrike" dirty="0">
                          <a:effectLst/>
                          <a:latin typeface="Calibri" panose="020F0502020204030204" pitchFamily="34" charset="0"/>
                        </a:rPr>
                        <a:t>-0.10</a:t>
                      </a:r>
                    </a:p>
                  </a:txBody>
                  <a:tcPr marL="9525" marR="9525" marT="9525" marB="0" anchor="ctr"/>
                </a:tc>
                <a:extLst>
                  <a:ext uri="{0D108BD9-81ED-4DB2-BD59-A6C34878D82A}">
                    <a16:rowId xmlns:a16="http://schemas.microsoft.com/office/drawing/2014/main" val="3497471824"/>
                  </a:ext>
                </a:extLst>
              </a:tr>
              <a:tr h="395915">
                <a:tc>
                  <a:txBody>
                    <a:bodyPr/>
                    <a:lstStyle/>
                    <a:p>
                      <a:pPr algn="l" fontAlgn="b"/>
                      <a:r>
                        <a:rPr lang="en-US" sz="1600" b="0" i="0" u="none" strike="noStrike">
                          <a:effectLst/>
                          <a:latin typeface="Calibri" panose="020F0502020204030204" pitchFamily="34" charset="0"/>
                        </a:rPr>
                        <a:t>I'm proud of our school.</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a:effectLst/>
                          <a:latin typeface="Calibri" panose="020F0502020204030204" pitchFamily="34" charset="0"/>
                        </a:rPr>
                        <a:t>4.08 (83)</a:t>
                      </a:r>
                    </a:p>
                  </a:txBody>
                  <a:tcPr marL="9525" marR="9525" marT="9525" marB="0" anchor="ctr"/>
                </a:tc>
                <a:tc>
                  <a:txBody>
                    <a:bodyPr/>
                    <a:lstStyle/>
                    <a:p>
                      <a:pPr algn="ctr" fontAlgn="b"/>
                      <a:r>
                        <a:rPr lang="en-US" sz="1600" b="0" i="0" u="none" strike="noStrike">
                          <a:effectLst/>
                          <a:latin typeface="Calibri" panose="020F0502020204030204" pitchFamily="34" charset="0"/>
                        </a:rPr>
                        <a:t>4.20</a:t>
                      </a:r>
                    </a:p>
                  </a:txBody>
                  <a:tcPr marL="9525" marR="9525" marT="9525" marB="0" anchor="ctr"/>
                </a:tc>
                <a:tc>
                  <a:txBody>
                    <a:bodyPr/>
                    <a:lstStyle/>
                    <a:p>
                      <a:pPr algn="ctr" fontAlgn="b"/>
                      <a:r>
                        <a:rPr lang="en-US" sz="1600" b="0" i="0" u="none" strike="noStrike" dirty="0">
                          <a:effectLst/>
                          <a:latin typeface="Calibri" panose="020F0502020204030204" pitchFamily="34" charset="0"/>
                        </a:rPr>
                        <a:t>-0.11</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24801968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High School </a:t>
            </a:r>
            <a:r>
              <a:rPr lang="en-US" sz="3600" dirty="0"/>
              <a:t>(Slide 2/3)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33483924"/>
              </p:ext>
            </p:extLst>
          </p:nvPr>
        </p:nvGraphicFramePr>
        <p:xfrm>
          <a:off x="-4" y="1295405"/>
          <a:ext cx="9144003" cy="5562595"/>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55695">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424398">
                <a:tc>
                  <a:txBody>
                    <a:bodyPr/>
                    <a:lstStyle/>
                    <a:p>
                      <a:pPr algn="l" fontAlgn="b"/>
                      <a:r>
                        <a:rPr lang="en-US" sz="1600" b="0" i="0" u="none" strike="noStrike" dirty="0">
                          <a:effectLst/>
                          <a:latin typeface="Calibri" panose="020F0502020204030204" pitchFamily="34" charset="0"/>
                        </a:rPr>
                        <a:t>School staff treat everyone with dignity and respect.  </a:t>
                      </a:r>
                    </a:p>
                  </a:txBody>
                  <a:tcPr marL="9525" marR="9525" marT="9525" marB="0" anchor="ctr"/>
                </a:tc>
                <a:tc>
                  <a:txBody>
                    <a:bodyPr/>
                    <a:lstStyle/>
                    <a:p>
                      <a:pPr algn="ctr" fontAlgn="b"/>
                      <a:r>
                        <a:rPr lang="en-US" sz="1600" b="0" i="0" u="none" strike="noStrike" dirty="0">
                          <a:effectLst/>
                          <a:latin typeface="Calibri" panose="020F0502020204030204" pitchFamily="34" charset="0"/>
                        </a:rPr>
                        <a:t>80%</a:t>
                      </a:r>
                    </a:p>
                  </a:txBody>
                  <a:tcPr marL="9525" marR="9525" marT="9525" marB="0" anchor="ctr"/>
                </a:tc>
                <a:tc>
                  <a:txBody>
                    <a:bodyPr/>
                    <a:lstStyle/>
                    <a:p>
                      <a:pPr algn="ctr" fontAlgn="b"/>
                      <a:r>
                        <a:rPr lang="en-US" sz="1600" b="0" i="0" u="none" strike="noStrike">
                          <a:effectLst/>
                          <a:latin typeface="Calibri" panose="020F0502020204030204" pitchFamily="34" charset="0"/>
                        </a:rPr>
                        <a:t>3.87 (87)</a:t>
                      </a:r>
                    </a:p>
                  </a:txBody>
                  <a:tcPr marL="9525" marR="9525" marT="9525" marB="0" anchor="ctr"/>
                </a:tc>
                <a:tc>
                  <a:txBody>
                    <a:bodyPr/>
                    <a:lstStyle/>
                    <a:p>
                      <a:pPr algn="ctr" fontAlgn="b"/>
                      <a:r>
                        <a:rPr lang="en-US" sz="1600" b="0" i="0" u="none" strike="noStrike">
                          <a:effectLst/>
                          <a:latin typeface="Calibri" panose="020F0502020204030204" pitchFamily="34" charset="0"/>
                        </a:rPr>
                        <a:t>3.99</a:t>
                      </a:r>
                    </a:p>
                  </a:txBody>
                  <a:tcPr marL="9525" marR="9525" marT="9525" marB="0" anchor="ctr"/>
                </a:tc>
                <a:tc>
                  <a:txBody>
                    <a:bodyPr/>
                    <a:lstStyle/>
                    <a:p>
                      <a:pPr algn="ctr" fontAlgn="b"/>
                      <a:r>
                        <a:rPr lang="en-US" sz="1600" b="0" i="0" u="none" strike="noStrike">
                          <a:effectLst/>
                          <a:latin typeface="Calibri" panose="020F0502020204030204" pitchFamily="34" charset="0"/>
                        </a:rPr>
                        <a:t>-0.12</a:t>
                      </a:r>
                    </a:p>
                  </a:txBody>
                  <a:tcPr marL="9525" marR="9525" marT="9525" marB="0" anchor="ctr"/>
                </a:tc>
                <a:extLst>
                  <a:ext uri="{0D108BD9-81ED-4DB2-BD59-A6C34878D82A}">
                    <a16:rowId xmlns:a16="http://schemas.microsoft.com/office/drawing/2014/main" val="10001"/>
                  </a:ext>
                </a:extLst>
              </a:tr>
              <a:tr h="516982">
                <a:tc>
                  <a:txBody>
                    <a:bodyPr/>
                    <a:lstStyle/>
                    <a:p>
                      <a:pPr algn="l" fontAlgn="b"/>
                      <a:r>
                        <a:rPr lang="en-US" sz="1600" b="0" i="0" u="none" strike="noStrike">
                          <a:effectLst/>
                          <a:latin typeface="Calibri" panose="020F0502020204030204" pitchFamily="34" charset="0"/>
                        </a:rPr>
                        <a:t>I feel comfortable sharing ideas for school improvement with staff.</a:t>
                      </a:r>
                    </a:p>
                  </a:txBody>
                  <a:tcPr marL="9525" marR="9525" marT="9525" marB="0" anchor="ctr"/>
                </a:tc>
                <a:tc>
                  <a:txBody>
                    <a:bodyPr/>
                    <a:lstStyle/>
                    <a:p>
                      <a:pPr algn="ctr" fontAlgn="b"/>
                      <a:r>
                        <a:rPr lang="en-US" sz="1600" b="0" i="0" u="none" strike="noStrike" dirty="0">
                          <a:effectLst/>
                          <a:latin typeface="Calibri" panose="020F0502020204030204" pitchFamily="34" charset="0"/>
                        </a:rPr>
                        <a:t>69%</a:t>
                      </a:r>
                    </a:p>
                  </a:txBody>
                  <a:tcPr marL="9525" marR="9525" marT="9525" marB="0" anchor="ctr"/>
                </a:tc>
                <a:tc>
                  <a:txBody>
                    <a:bodyPr/>
                    <a:lstStyle/>
                    <a:p>
                      <a:pPr algn="ctr" fontAlgn="b"/>
                      <a:r>
                        <a:rPr lang="en-US" sz="1600" b="0" i="0" u="none" strike="noStrike" dirty="0">
                          <a:effectLst/>
                          <a:latin typeface="Calibri" panose="020F0502020204030204" pitchFamily="34" charset="0"/>
                        </a:rPr>
                        <a:t>3.43 (80)</a:t>
                      </a:r>
                    </a:p>
                  </a:txBody>
                  <a:tcPr marL="9525" marR="9525" marT="9525" marB="0" anchor="ctr"/>
                </a:tc>
                <a:tc>
                  <a:txBody>
                    <a:bodyPr/>
                    <a:lstStyle/>
                    <a:p>
                      <a:pPr algn="ctr" fontAlgn="b"/>
                      <a:r>
                        <a:rPr lang="en-US" sz="1600" b="0" i="0" u="none" strike="noStrike" dirty="0">
                          <a:effectLst/>
                          <a:latin typeface="Calibri" panose="020F0502020204030204" pitchFamily="34" charset="0"/>
                        </a:rPr>
                        <a:t>3.57</a:t>
                      </a:r>
                    </a:p>
                  </a:txBody>
                  <a:tcPr marL="9525" marR="9525" marT="9525" marB="0" anchor="ctr"/>
                </a:tc>
                <a:tc>
                  <a:txBody>
                    <a:bodyPr/>
                    <a:lstStyle/>
                    <a:p>
                      <a:pPr algn="ctr" fontAlgn="b"/>
                      <a:r>
                        <a:rPr lang="en-US" sz="1600" b="0" i="0" u="none" strike="noStrike">
                          <a:effectLst/>
                          <a:latin typeface="Calibri" panose="020F0502020204030204" pitchFamily="34" charset="0"/>
                        </a:rPr>
                        <a:t>-0.15</a:t>
                      </a:r>
                    </a:p>
                  </a:txBody>
                  <a:tcPr marL="9525" marR="9525" marT="9525" marB="0" anchor="ctr"/>
                </a:tc>
                <a:extLst>
                  <a:ext uri="{0D108BD9-81ED-4DB2-BD59-A6C34878D82A}">
                    <a16:rowId xmlns:a16="http://schemas.microsoft.com/office/drawing/2014/main" val="10002"/>
                  </a:ext>
                </a:extLst>
              </a:tr>
              <a:tr h="516982">
                <a:tc>
                  <a:txBody>
                    <a:bodyPr/>
                    <a:lstStyle/>
                    <a:p>
                      <a:pPr algn="l" fontAlgn="b"/>
                      <a:r>
                        <a:rPr lang="en-US" sz="1600" b="0" i="0" u="none" strike="noStrike">
                          <a:effectLst/>
                          <a:latin typeface="Calibri" panose="020F0502020204030204" pitchFamily="34" charset="0"/>
                        </a:rPr>
                        <a:t>I am satisfied with the communication that comes from the school.</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dirty="0">
                          <a:effectLst/>
                          <a:latin typeface="Calibri" panose="020F0502020204030204" pitchFamily="34" charset="0"/>
                        </a:rPr>
                        <a:t>3.60 (91)</a:t>
                      </a:r>
                    </a:p>
                  </a:txBody>
                  <a:tcPr marL="9525" marR="9525" marT="9525" marB="0" anchor="ctr"/>
                </a:tc>
                <a:tc>
                  <a:txBody>
                    <a:bodyPr/>
                    <a:lstStyle/>
                    <a:p>
                      <a:pPr algn="ctr" fontAlgn="b"/>
                      <a:r>
                        <a:rPr lang="en-US" sz="1600" b="0" i="0" u="none" strike="noStrike" dirty="0">
                          <a:effectLst/>
                          <a:latin typeface="Calibri" panose="020F0502020204030204" pitchFamily="34" charset="0"/>
                        </a:rPr>
                        <a:t>3.79</a:t>
                      </a:r>
                    </a:p>
                  </a:txBody>
                  <a:tcPr marL="9525" marR="9525" marT="9525" marB="0" anchor="ctr"/>
                </a:tc>
                <a:tc>
                  <a:txBody>
                    <a:bodyPr/>
                    <a:lstStyle/>
                    <a:p>
                      <a:pPr algn="ctr" fontAlgn="b"/>
                      <a:r>
                        <a:rPr lang="en-US" sz="1600" b="0" i="0" u="none" strike="noStrike">
                          <a:effectLst/>
                          <a:latin typeface="Calibri" panose="020F0502020204030204" pitchFamily="34" charset="0"/>
                        </a:rPr>
                        <a:t>-0.19</a:t>
                      </a:r>
                    </a:p>
                  </a:txBody>
                  <a:tcPr marL="9525" marR="9525" marT="9525" marB="0" anchor="ctr"/>
                </a:tc>
                <a:extLst>
                  <a:ext uri="{0D108BD9-81ED-4DB2-BD59-A6C34878D82A}">
                    <a16:rowId xmlns:a16="http://schemas.microsoft.com/office/drawing/2014/main" val="10003"/>
                  </a:ext>
                </a:extLst>
              </a:tr>
              <a:tr h="516982">
                <a:tc>
                  <a:txBody>
                    <a:bodyPr/>
                    <a:lstStyle/>
                    <a:p>
                      <a:pPr algn="l" fontAlgn="b"/>
                      <a:r>
                        <a:rPr lang="en-US" sz="1600" b="0" i="0" u="none" strike="noStrike">
                          <a:effectLst/>
                          <a:latin typeface="Calibri" panose="020F0502020204030204" pitchFamily="34" charset="0"/>
                        </a:rPr>
                        <a:t>Technology is used effectively to support teaching and learning.</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3.81 (79)</a:t>
                      </a:r>
                    </a:p>
                  </a:txBody>
                  <a:tcPr marL="9525" marR="9525" marT="9525" marB="0" anchor="ctr"/>
                </a:tc>
                <a:tc>
                  <a:txBody>
                    <a:bodyPr/>
                    <a:lstStyle/>
                    <a:p>
                      <a:pPr algn="ctr" fontAlgn="b"/>
                      <a:r>
                        <a:rPr lang="en-US" sz="1600" b="0" i="0" u="none" strike="noStrike" dirty="0">
                          <a:effectLst/>
                          <a:latin typeface="Calibri" panose="020F0502020204030204" pitchFamily="34" charset="0"/>
                        </a:rPr>
                        <a:t>4.03</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10004"/>
                  </a:ext>
                </a:extLst>
              </a:tr>
              <a:tr h="516982">
                <a:tc>
                  <a:txBody>
                    <a:bodyPr/>
                    <a:lstStyle/>
                    <a:p>
                      <a:pPr algn="l" fontAlgn="b"/>
                      <a:r>
                        <a:rPr lang="en-US" sz="1600" b="0" i="0" u="none" strike="noStrike">
                          <a:effectLst/>
                          <a:latin typeface="Calibri" panose="020F0502020204030204" pitchFamily="34" charset="0"/>
                        </a:rPr>
                        <a:t>I receive enough information to understand my child’s progress.</a:t>
                      </a:r>
                    </a:p>
                  </a:txBody>
                  <a:tcPr marL="9525" marR="9525" marT="9525" marB="0" anchor="ctr"/>
                </a:tc>
                <a:tc>
                  <a:txBody>
                    <a:bodyPr/>
                    <a:lstStyle/>
                    <a:p>
                      <a:pPr algn="ctr" fontAlgn="b"/>
                      <a:r>
                        <a:rPr lang="en-US" sz="1600" b="0" i="0" u="none" strike="noStrike">
                          <a:effectLst/>
                          <a:latin typeface="Calibri" panose="020F0502020204030204" pitchFamily="34" charset="0"/>
                        </a:rPr>
                        <a:t>74%</a:t>
                      </a:r>
                    </a:p>
                  </a:txBody>
                  <a:tcPr marL="9525" marR="9525" marT="9525" marB="0" anchor="ctr"/>
                </a:tc>
                <a:tc>
                  <a:txBody>
                    <a:bodyPr/>
                    <a:lstStyle/>
                    <a:p>
                      <a:pPr algn="ctr" fontAlgn="b"/>
                      <a:r>
                        <a:rPr lang="en-US" sz="1600" b="0" i="0" u="none" strike="noStrike">
                          <a:effectLst/>
                          <a:latin typeface="Calibri" panose="020F0502020204030204" pitchFamily="34" charset="0"/>
                        </a:rPr>
                        <a:t>3.65 (89)</a:t>
                      </a:r>
                    </a:p>
                  </a:txBody>
                  <a:tcPr marL="9525" marR="9525" marT="9525" marB="0" anchor="ctr"/>
                </a:tc>
                <a:tc>
                  <a:txBody>
                    <a:bodyPr/>
                    <a:lstStyle/>
                    <a:p>
                      <a:pPr algn="ctr" fontAlgn="b"/>
                      <a:r>
                        <a:rPr lang="en-US" sz="1600" b="0" i="0" u="none" strike="noStrike" dirty="0">
                          <a:effectLst/>
                          <a:latin typeface="Calibri" panose="020F0502020204030204" pitchFamily="34" charset="0"/>
                        </a:rPr>
                        <a:t>3.88</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-0.23</a:t>
                      </a:r>
                    </a:p>
                  </a:txBody>
                  <a:tcPr marL="9525" marR="9525" marT="9525" marB="0" anchor="ctr"/>
                </a:tc>
                <a:extLst>
                  <a:ext uri="{0D108BD9-81ED-4DB2-BD59-A6C34878D82A}">
                    <a16:rowId xmlns:a16="http://schemas.microsoft.com/office/drawing/2014/main" val="10005"/>
                  </a:ext>
                </a:extLst>
              </a:tr>
              <a:tr h="424398">
                <a:tc>
                  <a:txBody>
                    <a:bodyPr/>
                    <a:lstStyle/>
                    <a:p>
                      <a:pPr algn="l" fontAlgn="b"/>
                      <a:r>
                        <a:rPr lang="en-US" sz="1600" b="0" i="0" u="none" strike="noStrike">
                          <a:effectLst/>
                          <a:latin typeface="Calibri" panose="020F0502020204030204" pitchFamily="34" charset="0"/>
                        </a:rPr>
                        <a:t>My child feels safe at school.</a:t>
                      </a:r>
                    </a:p>
                  </a:txBody>
                  <a:tcPr marL="9525" marR="9525" marT="9525" marB="0" anchor="ctr"/>
                </a:tc>
                <a:tc>
                  <a:txBody>
                    <a:bodyPr/>
                    <a:lstStyle/>
                    <a:p>
                      <a:pPr algn="ctr" fontAlgn="b"/>
                      <a:r>
                        <a:rPr lang="en-US" sz="1600" b="0" i="0" u="none" strike="noStrike">
                          <a:effectLst/>
                          <a:latin typeface="Calibri" panose="020F0502020204030204" pitchFamily="34" charset="0"/>
                        </a:rPr>
                        <a:t>77%</a:t>
                      </a:r>
                    </a:p>
                  </a:txBody>
                  <a:tcPr marL="9525" marR="9525" marT="9525" marB="0" anchor="ctr"/>
                </a:tc>
                <a:tc>
                  <a:txBody>
                    <a:bodyPr/>
                    <a:lstStyle/>
                    <a:p>
                      <a:pPr algn="ctr" fontAlgn="b"/>
                      <a:r>
                        <a:rPr lang="en-US" sz="1600" b="0" i="0" u="none" strike="noStrike">
                          <a:effectLst/>
                          <a:latin typeface="Calibri" panose="020F0502020204030204" pitchFamily="34" charset="0"/>
                        </a:rPr>
                        <a:t>3.87 (90)</a:t>
                      </a:r>
                    </a:p>
                  </a:txBody>
                  <a:tcPr marL="9525" marR="9525" marT="9525" marB="0" anchor="ctr"/>
                </a:tc>
                <a:tc>
                  <a:txBody>
                    <a:bodyPr/>
                    <a:lstStyle/>
                    <a:p>
                      <a:pPr algn="ctr" fontAlgn="b"/>
                      <a:r>
                        <a:rPr lang="en-US" sz="1600" b="0" i="0" u="none" strike="noStrike">
                          <a:effectLst/>
                          <a:latin typeface="Calibri" panose="020F0502020204030204" pitchFamily="34" charset="0"/>
                        </a:rPr>
                        <a:t>4.12</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-0.26</a:t>
                      </a:r>
                    </a:p>
                  </a:txBody>
                  <a:tcPr marL="9525" marR="9525" marT="9525" marB="0" anchor="ctr"/>
                </a:tc>
                <a:extLst>
                  <a:ext uri="{0D108BD9-81ED-4DB2-BD59-A6C34878D82A}">
                    <a16:rowId xmlns:a16="http://schemas.microsoft.com/office/drawing/2014/main" val="10006"/>
                  </a:ext>
                </a:extLst>
              </a:tr>
              <a:tr h="424398">
                <a:tc>
                  <a:txBody>
                    <a:bodyPr/>
                    <a:lstStyle/>
                    <a:p>
                      <a:pPr algn="l" fontAlgn="b"/>
                      <a:r>
                        <a:rPr lang="en-US" sz="1600" b="0" i="0" u="none" strike="noStrike" dirty="0">
                          <a:effectLst/>
                          <a:latin typeface="Calibri" panose="020F0502020204030204" pitchFamily="34" charset="0"/>
                        </a:rPr>
                        <a:t>There is a healthy culture at our school.</a:t>
                      </a:r>
                    </a:p>
                  </a:txBody>
                  <a:tcPr marL="9525" marR="9525" marT="9525" marB="0" anchor="ctr"/>
                </a:tc>
                <a:tc>
                  <a:txBody>
                    <a:bodyPr/>
                    <a:lstStyle/>
                    <a:p>
                      <a:pPr algn="ctr" fontAlgn="b"/>
                      <a:r>
                        <a:rPr lang="en-US" sz="1600" b="0" i="0" u="none" strike="noStrike">
                          <a:effectLst/>
                          <a:latin typeface="Calibri" panose="020F0502020204030204" pitchFamily="34" charset="0"/>
                        </a:rPr>
                        <a:t>68%</a:t>
                      </a:r>
                    </a:p>
                  </a:txBody>
                  <a:tcPr marL="9525" marR="9525" marT="9525" marB="0" anchor="ctr"/>
                </a:tc>
                <a:tc>
                  <a:txBody>
                    <a:bodyPr/>
                    <a:lstStyle/>
                    <a:p>
                      <a:pPr algn="ctr" fontAlgn="b"/>
                      <a:r>
                        <a:rPr lang="en-US" sz="1600" b="0" i="0" u="none" strike="noStrike">
                          <a:effectLst/>
                          <a:latin typeface="Calibri" panose="020F0502020204030204" pitchFamily="34" charset="0"/>
                        </a:rPr>
                        <a:t>3.63 (79)</a:t>
                      </a:r>
                    </a:p>
                  </a:txBody>
                  <a:tcPr marL="9525" marR="9525" marT="9525" marB="0" anchor="ctr"/>
                </a:tc>
                <a:tc>
                  <a:txBody>
                    <a:bodyPr/>
                    <a:lstStyle/>
                    <a:p>
                      <a:pPr algn="ctr" fontAlgn="b"/>
                      <a:r>
                        <a:rPr lang="en-US" sz="1600" b="0" i="0" u="none" strike="noStrike">
                          <a:effectLst/>
                          <a:latin typeface="Calibri" panose="020F0502020204030204" pitchFamily="34" charset="0"/>
                        </a:rPr>
                        <a:t>3.91</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-0.27</a:t>
                      </a:r>
                    </a:p>
                  </a:txBody>
                  <a:tcPr marL="9525" marR="9525" marT="9525" marB="0" anchor="ctr"/>
                </a:tc>
                <a:extLst>
                  <a:ext uri="{0D108BD9-81ED-4DB2-BD59-A6C34878D82A}">
                    <a16:rowId xmlns:a16="http://schemas.microsoft.com/office/drawing/2014/main" val="10007"/>
                  </a:ext>
                </a:extLst>
              </a:tr>
              <a:tr h="424398">
                <a:tc>
                  <a:txBody>
                    <a:bodyPr/>
                    <a:lstStyle/>
                    <a:p>
                      <a:pPr algn="l" fontAlgn="b"/>
                      <a:r>
                        <a:rPr lang="en-US" sz="1600" b="0" i="0" u="none" strike="noStrike">
                          <a:effectLst/>
                          <a:latin typeface="Calibri" panose="020F0502020204030204" pitchFamily="34" charset="0"/>
                        </a:rPr>
                        <a:t>The District employs high-quality teachers.</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a:effectLst/>
                          <a:latin typeface="Calibri" panose="020F0502020204030204" pitchFamily="34" charset="0"/>
                        </a:rPr>
                        <a:t>3.75 (84)</a:t>
                      </a:r>
                    </a:p>
                  </a:txBody>
                  <a:tcPr marL="9525" marR="9525" marT="9525" marB="0" anchor="ctr"/>
                </a:tc>
                <a:tc>
                  <a:txBody>
                    <a:bodyPr/>
                    <a:lstStyle/>
                    <a:p>
                      <a:pPr algn="ctr" fontAlgn="b"/>
                      <a:r>
                        <a:rPr lang="en-US" sz="1600" b="0" i="0" u="none" strike="noStrike">
                          <a:effectLst/>
                          <a:latin typeface="Calibri" panose="020F0502020204030204" pitchFamily="34" charset="0"/>
                        </a:rPr>
                        <a:t>4.03</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-0.28</a:t>
                      </a:r>
                    </a:p>
                  </a:txBody>
                  <a:tcPr marL="9525" marR="9525" marT="9525" marB="0" anchor="ctr"/>
                </a:tc>
                <a:extLst>
                  <a:ext uri="{0D108BD9-81ED-4DB2-BD59-A6C34878D82A}">
                    <a16:rowId xmlns:a16="http://schemas.microsoft.com/office/drawing/2014/main" val="3247224180"/>
                  </a:ext>
                </a:extLst>
              </a:tr>
              <a:tr h="424398">
                <a:tc>
                  <a:txBody>
                    <a:bodyPr/>
                    <a:lstStyle/>
                    <a:p>
                      <a:pPr algn="l" fontAlgn="b"/>
                      <a:r>
                        <a:rPr lang="en-US" sz="1600" b="0" i="0" u="none" strike="noStrike">
                          <a:effectLst/>
                          <a:latin typeface="Calibri" panose="020F0502020204030204" pitchFamily="34" charset="0"/>
                        </a:rPr>
                        <a:t>I am satisfied with our school's efforts to prevent bullying.</a:t>
                      </a:r>
                    </a:p>
                  </a:txBody>
                  <a:tcPr marL="9525" marR="9525" marT="9525" marB="0" anchor="ctr"/>
                </a:tc>
                <a:tc>
                  <a:txBody>
                    <a:bodyPr/>
                    <a:lstStyle/>
                    <a:p>
                      <a:pPr algn="ctr" fontAlgn="b"/>
                      <a:r>
                        <a:rPr lang="en-US" sz="1600" b="0" i="0" u="none" strike="noStrike">
                          <a:effectLst/>
                          <a:latin typeface="Calibri" panose="020F0502020204030204" pitchFamily="34" charset="0"/>
                        </a:rPr>
                        <a:t>64%</a:t>
                      </a:r>
                    </a:p>
                  </a:txBody>
                  <a:tcPr marL="9525" marR="9525" marT="9525" marB="0" anchor="ctr"/>
                </a:tc>
                <a:tc>
                  <a:txBody>
                    <a:bodyPr/>
                    <a:lstStyle/>
                    <a:p>
                      <a:pPr algn="ctr" fontAlgn="b"/>
                      <a:r>
                        <a:rPr lang="en-US" sz="1600" b="0" i="0" u="none" strike="noStrike">
                          <a:effectLst/>
                          <a:latin typeface="Calibri" panose="020F0502020204030204" pitchFamily="34" charset="0"/>
                        </a:rPr>
                        <a:t>3.40 (84)</a:t>
                      </a:r>
                    </a:p>
                  </a:txBody>
                  <a:tcPr marL="9525" marR="9525" marT="9525" marB="0" anchor="ctr"/>
                </a:tc>
                <a:tc>
                  <a:txBody>
                    <a:bodyPr/>
                    <a:lstStyle/>
                    <a:p>
                      <a:pPr algn="ctr" fontAlgn="b"/>
                      <a:r>
                        <a:rPr lang="en-US" sz="1600" b="0" i="0" u="none" strike="noStrike">
                          <a:effectLst/>
                          <a:latin typeface="Calibri" panose="020F0502020204030204" pitchFamily="34" charset="0"/>
                        </a:rPr>
                        <a:t>3.70</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-0.29</a:t>
                      </a:r>
                    </a:p>
                  </a:txBody>
                  <a:tcPr marL="9525" marR="9525" marT="9525" marB="0" anchor="ctr"/>
                </a:tc>
                <a:extLst>
                  <a:ext uri="{0D108BD9-81ED-4DB2-BD59-A6C34878D82A}">
                    <a16:rowId xmlns:a16="http://schemas.microsoft.com/office/drawing/2014/main" val="3497471824"/>
                  </a:ext>
                </a:extLst>
              </a:tr>
              <a:tr h="516982">
                <a:tc>
                  <a:txBody>
                    <a:bodyPr/>
                    <a:lstStyle/>
                    <a:p>
                      <a:pPr algn="l" fontAlgn="b"/>
                      <a:r>
                        <a:rPr lang="en-US" sz="1600" b="0" i="0" u="none" strike="noStrike">
                          <a:effectLst/>
                          <a:latin typeface="Calibri" panose="020F0502020204030204" pitchFamily="34" charset="0"/>
                        </a:rPr>
                        <a:t>I feel my opinions are taken into consideration when it comes to school policy decisions.</a:t>
                      </a:r>
                    </a:p>
                  </a:txBody>
                  <a:tcPr marL="9525" marR="9525" marT="9525" marB="0" anchor="ctr"/>
                </a:tc>
                <a:tc>
                  <a:txBody>
                    <a:bodyPr/>
                    <a:lstStyle/>
                    <a:p>
                      <a:pPr algn="ctr" fontAlgn="b"/>
                      <a:r>
                        <a:rPr lang="en-US" sz="1600" b="0" i="0" u="none" strike="noStrike">
                          <a:effectLst/>
                          <a:latin typeface="Calibri" panose="020F0502020204030204" pitchFamily="34" charset="0"/>
                        </a:rPr>
                        <a:t>54%</a:t>
                      </a:r>
                    </a:p>
                  </a:txBody>
                  <a:tcPr marL="9525" marR="9525" marT="9525" marB="0" anchor="ctr"/>
                </a:tc>
                <a:tc>
                  <a:txBody>
                    <a:bodyPr/>
                    <a:lstStyle/>
                    <a:p>
                      <a:pPr algn="ctr" fontAlgn="b"/>
                      <a:r>
                        <a:rPr lang="en-US" sz="1600" b="0" i="0" u="none" strike="noStrike">
                          <a:effectLst/>
                          <a:latin typeface="Calibri" panose="020F0502020204030204" pitchFamily="34" charset="0"/>
                        </a:rPr>
                        <a:t>3.11 (66)</a:t>
                      </a:r>
                    </a:p>
                  </a:txBody>
                  <a:tcPr marL="9525" marR="9525" marT="9525" marB="0" anchor="ctr"/>
                </a:tc>
                <a:tc>
                  <a:txBody>
                    <a:bodyPr/>
                    <a:lstStyle/>
                    <a:p>
                      <a:pPr algn="ctr" fontAlgn="b"/>
                      <a:r>
                        <a:rPr lang="en-US" sz="1600" b="0" i="0" u="none" strike="noStrike">
                          <a:effectLst/>
                          <a:latin typeface="Calibri" panose="020F0502020204030204" pitchFamily="34" charset="0"/>
                        </a:rPr>
                        <a:t>3.42</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-0.31</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24861844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Woodland High School </a:t>
            </a:r>
            <a:r>
              <a:rPr lang="en-US" sz="3600" dirty="0"/>
              <a:t>(Slide 3/3)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0673015"/>
              </p:ext>
            </p:extLst>
          </p:nvPr>
        </p:nvGraphicFramePr>
        <p:xfrm>
          <a:off x="-4" y="1295405"/>
          <a:ext cx="9144003" cy="5562596"/>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974610">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494386">
                <a:tc>
                  <a:txBody>
                    <a:bodyPr/>
                    <a:lstStyle/>
                    <a:p>
                      <a:pPr algn="l" fontAlgn="b"/>
                      <a:r>
                        <a:rPr lang="en-US" sz="1600" b="0" i="0" u="none" strike="noStrike" dirty="0">
                          <a:effectLst/>
                          <a:latin typeface="Calibri" panose="020F0502020204030204" pitchFamily="34" charset="0"/>
                        </a:rPr>
                        <a:t>My child enjoys going to school.</a:t>
                      </a:r>
                    </a:p>
                  </a:txBody>
                  <a:tcPr marL="9525" marR="9525" marT="9525" marB="0" anchor="ctr"/>
                </a:tc>
                <a:tc>
                  <a:txBody>
                    <a:bodyPr/>
                    <a:lstStyle/>
                    <a:p>
                      <a:pPr algn="ctr" fontAlgn="b"/>
                      <a:r>
                        <a:rPr lang="en-US" sz="1600" b="0" i="0" u="none" strike="noStrike" dirty="0">
                          <a:effectLst/>
                          <a:latin typeface="Calibri" panose="020F0502020204030204" pitchFamily="34" charset="0"/>
                        </a:rPr>
                        <a:t>73%</a:t>
                      </a:r>
                    </a:p>
                  </a:txBody>
                  <a:tcPr marL="9525" marR="9525" marT="9525" marB="0" anchor="ctr"/>
                </a:tc>
                <a:tc>
                  <a:txBody>
                    <a:bodyPr/>
                    <a:lstStyle/>
                    <a:p>
                      <a:pPr algn="ctr" fontAlgn="b"/>
                      <a:r>
                        <a:rPr lang="en-US" sz="1600" b="0" i="0" u="none" strike="noStrike">
                          <a:effectLst/>
                          <a:latin typeface="Calibri" panose="020F0502020204030204" pitchFamily="34" charset="0"/>
                        </a:rPr>
                        <a:t>3.61 (89)</a:t>
                      </a:r>
                    </a:p>
                  </a:txBody>
                  <a:tcPr marL="9525" marR="9525" marT="9525" marB="0" anchor="ctr"/>
                </a:tc>
                <a:tc>
                  <a:txBody>
                    <a:bodyPr/>
                    <a:lstStyle/>
                    <a:p>
                      <a:pPr algn="ctr" fontAlgn="b"/>
                      <a:r>
                        <a:rPr lang="en-US" sz="1600" b="0" i="0" u="none" strike="noStrike">
                          <a:effectLst/>
                          <a:latin typeface="Calibri" panose="020F0502020204030204" pitchFamily="34" charset="0"/>
                        </a:rPr>
                        <a:t>3.93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-0.32</a:t>
                      </a:r>
                    </a:p>
                  </a:txBody>
                  <a:tcPr marL="9525" marR="9525" marT="9525" marB="0" anchor="ctr"/>
                </a:tc>
                <a:extLst>
                  <a:ext uri="{0D108BD9-81ED-4DB2-BD59-A6C34878D82A}">
                    <a16:rowId xmlns:a16="http://schemas.microsoft.com/office/drawing/2014/main" val="10001"/>
                  </a:ext>
                </a:extLst>
              </a:tr>
              <a:tr h="494386">
                <a:tc>
                  <a:txBody>
                    <a:bodyPr/>
                    <a:lstStyle/>
                    <a:p>
                      <a:pPr algn="l" fontAlgn="b"/>
                      <a:r>
                        <a:rPr lang="en-US" sz="1600" b="0" i="0" u="none" strike="noStrike">
                          <a:effectLst/>
                          <a:latin typeface="Calibri" panose="020F0502020204030204" pitchFamily="34" charset="0"/>
                        </a:rPr>
                        <a:t>I would recommend my child's school to a friend.</a:t>
                      </a:r>
                    </a:p>
                  </a:txBody>
                  <a:tcPr marL="9525" marR="9525" marT="9525" marB="0" anchor="ctr"/>
                </a:tc>
                <a:tc>
                  <a:txBody>
                    <a:bodyPr/>
                    <a:lstStyle/>
                    <a:p>
                      <a:pPr algn="ctr" fontAlgn="b"/>
                      <a:r>
                        <a:rPr lang="en-US" sz="1600" b="0" i="0" u="none" strike="noStrike" dirty="0">
                          <a:effectLst/>
                          <a:latin typeface="Calibri" panose="020F0502020204030204" pitchFamily="34" charset="0"/>
                        </a:rPr>
                        <a:t>75%</a:t>
                      </a:r>
                    </a:p>
                  </a:txBody>
                  <a:tcPr marL="9525" marR="9525" marT="9525" marB="0" anchor="ctr"/>
                </a:tc>
                <a:tc>
                  <a:txBody>
                    <a:bodyPr/>
                    <a:lstStyle/>
                    <a:p>
                      <a:pPr algn="ctr" fontAlgn="b"/>
                      <a:r>
                        <a:rPr lang="en-US" sz="1600" b="0" i="0" u="none" strike="noStrike" dirty="0">
                          <a:effectLst/>
                          <a:latin typeface="Calibri" panose="020F0502020204030204" pitchFamily="34" charset="0"/>
                        </a:rPr>
                        <a:t>3.80 (86)</a:t>
                      </a:r>
                    </a:p>
                  </a:txBody>
                  <a:tcPr marL="9525" marR="9525" marT="9525" marB="0" anchor="ctr"/>
                </a:tc>
                <a:tc>
                  <a:txBody>
                    <a:bodyPr/>
                    <a:lstStyle/>
                    <a:p>
                      <a:pPr algn="ctr" fontAlgn="b"/>
                      <a:r>
                        <a:rPr lang="en-US" sz="1600" b="0" i="0" u="none" strike="noStrike">
                          <a:effectLst/>
                          <a:latin typeface="Calibri" panose="020F0502020204030204" pitchFamily="34" charset="0"/>
                        </a:rPr>
                        <a:t>4.13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-0.33</a:t>
                      </a:r>
                    </a:p>
                  </a:txBody>
                  <a:tcPr marL="9525" marR="9525" marT="9525" marB="0" anchor="ctr"/>
                </a:tc>
                <a:extLst>
                  <a:ext uri="{0D108BD9-81ED-4DB2-BD59-A6C34878D82A}">
                    <a16:rowId xmlns:a16="http://schemas.microsoft.com/office/drawing/2014/main" val="10002"/>
                  </a:ext>
                </a:extLst>
              </a:tr>
              <a:tr h="494386">
                <a:tc>
                  <a:txBody>
                    <a:bodyPr/>
                    <a:lstStyle/>
                    <a:p>
                      <a:pPr algn="l" fontAlgn="b"/>
                      <a:r>
                        <a:rPr lang="en-US" sz="1600" b="0" i="0" u="none" strike="noStrike">
                          <a:effectLst/>
                          <a:latin typeface="Calibri" panose="020F0502020204030204" pitchFamily="34" charset="0"/>
                        </a:rPr>
                        <a:t>I believe the school staff inspire my child's best efforts.</a:t>
                      </a:r>
                    </a:p>
                  </a:txBody>
                  <a:tcPr marL="9525" marR="9525" marT="9525" marB="0" anchor="ctr"/>
                </a:tc>
                <a:tc>
                  <a:txBody>
                    <a:bodyPr/>
                    <a:lstStyle/>
                    <a:p>
                      <a:pPr algn="ctr" fontAlgn="b"/>
                      <a:r>
                        <a:rPr lang="en-US" sz="1600" b="0" i="0" u="none" strike="noStrike">
                          <a:effectLst/>
                          <a:latin typeface="Calibri" panose="020F0502020204030204" pitchFamily="34" charset="0"/>
                        </a:rPr>
                        <a:t>70%</a:t>
                      </a:r>
                    </a:p>
                  </a:txBody>
                  <a:tcPr marL="9525" marR="9525" marT="9525" marB="0" anchor="ctr"/>
                </a:tc>
                <a:tc>
                  <a:txBody>
                    <a:bodyPr/>
                    <a:lstStyle/>
                    <a:p>
                      <a:pPr algn="ctr" fontAlgn="b"/>
                      <a:r>
                        <a:rPr lang="en-US" sz="1600" b="0" i="0" u="none" strike="noStrike" dirty="0">
                          <a:effectLst/>
                          <a:latin typeface="Calibri" panose="020F0502020204030204" pitchFamily="34" charset="0"/>
                        </a:rPr>
                        <a:t>3.60 (89)</a:t>
                      </a:r>
                    </a:p>
                  </a:txBody>
                  <a:tcPr marL="9525" marR="9525" marT="9525" marB="0" anchor="ctr"/>
                </a:tc>
                <a:tc>
                  <a:txBody>
                    <a:bodyPr/>
                    <a:lstStyle/>
                    <a:p>
                      <a:pPr algn="ctr" fontAlgn="b"/>
                      <a:r>
                        <a:rPr lang="en-US" sz="1600" b="0" i="0" u="none" strike="noStrike">
                          <a:effectLst/>
                          <a:latin typeface="Calibri" panose="020F0502020204030204" pitchFamily="34" charset="0"/>
                        </a:rPr>
                        <a:t>3.95</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-0.35</a:t>
                      </a:r>
                    </a:p>
                  </a:txBody>
                  <a:tcPr marL="9525" marR="9525" marT="9525" marB="0" anchor="ctr"/>
                </a:tc>
                <a:extLst>
                  <a:ext uri="{0D108BD9-81ED-4DB2-BD59-A6C34878D82A}">
                    <a16:rowId xmlns:a16="http://schemas.microsoft.com/office/drawing/2014/main" val="10003"/>
                  </a:ext>
                </a:extLst>
              </a:tr>
              <a:tr h="494386">
                <a:tc>
                  <a:txBody>
                    <a:bodyPr/>
                    <a:lstStyle/>
                    <a:p>
                      <a:pPr algn="l" fontAlgn="b"/>
                      <a:r>
                        <a:rPr lang="en-US" sz="1600" b="0" i="0" u="none" strike="noStrike">
                          <a:effectLst/>
                          <a:latin typeface="Calibri" panose="020F0502020204030204" pitchFamily="34" charset="0"/>
                        </a:rPr>
                        <a:t>Teachers personalize instruction to meet my child's needs. </a:t>
                      </a:r>
                    </a:p>
                  </a:txBody>
                  <a:tcPr marL="9525" marR="9525" marT="9525" marB="0" anchor="ctr"/>
                </a:tc>
                <a:tc>
                  <a:txBody>
                    <a:bodyPr/>
                    <a:lstStyle/>
                    <a:p>
                      <a:pPr algn="ctr" fontAlgn="b"/>
                      <a:r>
                        <a:rPr lang="en-US" sz="1600" b="0" i="0" u="none" strike="noStrike">
                          <a:effectLst/>
                          <a:latin typeface="Calibri" panose="020F0502020204030204" pitchFamily="34" charset="0"/>
                        </a:rPr>
                        <a:t>59%</a:t>
                      </a:r>
                    </a:p>
                  </a:txBody>
                  <a:tcPr marL="9525" marR="9525" marT="9525" marB="0" anchor="ctr"/>
                </a:tc>
                <a:tc>
                  <a:txBody>
                    <a:bodyPr/>
                    <a:lstStyle/>
                    <a:p>
                      <a:pPr algn="ctr" fontAlgn="b"/>
                      <a:r>
                        <a:rPr lang="en-US" sz="1600" b="0" i="0" u="none" strike="noStrike">
                          <a:effectLst/>
                          <a:latin typeface="Calibri" panose="020F0502020204030204" pitchFamily="34" charset="0"/>
                        </a:rPr>
                        <a:t>3.24 (87)</a:t>
                      </a:r>
                    </a:p>
                  </a:txBody>
                  <a:tcPr marL="9525" marR="9525" marT="9525" marB="0" anchor="ctr"/>
                </a:tc>
                <a:tc>
                  <a:txBody>
                    <a:bodyPr/>
                    <a:lstStyle/>
                    <a:p>
                      <a:pPr algn="ctr" fontAlgn="b"/>
                      <a:r>
                        <a:rPr lang="en-US" sz="1600" b="0" i="0" u="none" strike="noStrike" dirty="0">
                          <a:effectLst/>
                          <a:latin typeface="Calibri" panose="020F0502020204030204" pitchFamily="34" charset="0"/>
                        </a:rPr>
                        <a:t>3.59</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-0.35</a:t>
                      </a:r>
                    </a:p>
                  </a:txBody>
                  <a:tcPr marL="9525" marR="9525" marT="9525" marB="0" anchor="ctr"/>
                </a:tc>
                <a:extLst>
                  <a:ext uri="{0D108BD9-81ED-4DB2-BD59-A6C34878D82A}">
                    <a16:rowId xmlns:a16="http://schemas.microsoft.com/office/drawing/2014/main" val="10004"/>
                  </a:ext>
                </a:extLst>
              </a:tr>
              <a:tr h="529014">
                <a:tc>
                  <a:txBody>
                    <a:bodyPr/>
                    <a:lstStyle/>
                    <a:p>
                      <a:pPr algn="l" fontAlgn="b"/>
                      <a:r>
                        <a:rPr lang="en-US" sz="1600" b="0" i="0" u="none" strike="noStrike">
                          <a:effectLst/>
                          <a:latin typeface="Calibri" panose="020F0502020204030204" pitchFamily="34" charset="0"/>
                        </a:rPr>
                        <a:t>When my child has a problem at school, he/she knows how to get help.</a:t>
                      </a:r>
                    </a:p>
                  </a:txBody>
                  <a:tcPr marL="9525" marR="9525" marT="9525" marB="0" anchor="ctr"/>
                </a:tc>
                <a:tc>
                  <a:txBody>
                    <a:bodyPr/>
                    <a:lstStyle/>
                    <a:p>
                      <a:pPr algn="ctr" fontAlgn="b"/>
                      <a:r>
                        <a:rPr lang="en-US" sz="1600" b="0" i="0" u="none" strike="noStrike">
                          <a:effectLst/>
                          <a:latin typeface="Calibri" panose="020F0502020204030204" pitchFamily="34" charset="0"/>
                        </a:rPr>
                        <a:t>71%</a:t>
                      </a:r>
                    </a:p>
                  </a:txBody>
                  <a:tcPr marL="9525" marR="9525" marT="9525" marB="0" anchor="ctr"/>
                </a:tc>
                <a:tc>
                  <a:txBody>
                    <a:bodyPr/>
                    <a:lstStyle/>
                    <a:p>
                      <a:pPr algn="ctr" fontAlgn="b"/>
                      <a:r>
                        <a:rPr lang="en-US" sz="1600" b="0" i="0" u="none" strike="noStrike">
                          <a:effectLst/>
                          <a:latin typeface="Calibri" panose="020F0502020204030204" pitchFamily="34" charset="0"/>
                        </a:rPr>
                        <a:t>3.50 (82)</a:t>
                      </a:r>
                    </a:p>
                  </a:txBody>
                  <a:tcPr marL="9525" marR="9525" marT="9525" marB="0" anchor="ctr"/>
                </a:tc>
                <a:tc>
                  <a:txBody>
                    <a:bodyPr/>
                    <a:lstStyle/>
                    <a:p>
                      <a:pPr algn="ctr" fontAlgn="b"/>
                      <a:r>
                        <a:rPr lang="en-US" sz="1600" b="0" i="0" u="none" strike="noStrike" dirty="0">
                          <a:effectLst/>
                          <a:latin typeface="Calibri" panose="020F0502020204030204" pitchFamily="34" charset="0"/>
                        </a:rPr>
                        <a:t>3.90</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-0.40</a:t>
                      </a:r>
                    </a:p>
                  </a:txBody>
                  <a:tcPr marL="9525" marR="9525" marT="9525" marB="0" anchor="ctr"/>
                </a:tc>
                <a:extLst>
                  <a:ext uri="{0D108BD9-81ED-4DB2-BD59-A6C34878D82A}">
                    <a16:rowId xmlns:a16="http://schemas.microsoft.com/office/drawing/2014/main" val="10005"/>
                  </a:ext>
                </a:extLst>
              </a:tr>
              <a:tr h="529014">
                <a:tc>
                  <a:txBody>
                    <a:bodyPr/>
                    <a:lstStyle/>
                    <a:p>
                      <a:pPr algn="l" fontAlgn="b"/>
                      <a:r>
                        <a:rPr lang="en-US" sz="1600" b="0" i="0" u="none" strike="noStrike">
                          <a:effectLst/>
                          <a:latin typeface="Calibri" panose="020F0502020204030204" pitchFamily="34" charset="0"/>
                        </a:rPr>
                        <a:t>Parent/teacher conferences provide productive communication.</a:t>
                      </a:r>
                    </a:p>
                  </a:txBody>
                  <a:tcPr marL="9525" marR="9525" marT="9525" marB="0" anchor="ctr"/>
                </a:tc>
                <a:tc>
                  <a:txBody>
                    <a:bodyPr/>
                    <a:lstStyle/>
                    <a:p>
                      <a:pPr algn="ctr" fontAlgn="b"/>
                      <a:r>
                        <a:rPr lang="en-US" sz="1600" b="0" i="0" u="none" strike="noStrike">
                          <a:effectLst/>
                          <a:latin typeface="Calibri" panose="020F0502020204030204" pitchFamily="34" charset="0"/>
                        </a:rPr>
                        <a:t>65%</a:t>
                      </a:r>
                    </a:p>
                  </a:txBody>
                  <a:tcPr marL="9525" marR="9525" marT="9525" marB="0" anchor="ctr"/>
                </a:tc>
                <a:tc>
                  <a:txBody>
                    <a:bodyPr/>
                    <a:lstStyle/>
                    <a:p>
                      <a:pPr algn="ctr" fontAlgn="b"/>
                      <a:r>
                        <a:rPr lang="en-US" sz="1600" b="0" i="0" u="none" strike="noStrike">
                          <a:effectLst/>
                          <a:latin typeface="Calibri" panose="020F0502020204030204" pitchFamily="34" charset="0"/>
                        </a:rPr>
                        <a:t>3.55 (86)</a:t>
                      </a:r>
                    </a:p>
                  </a:txBody>
                  <a:tcPr marL="9525" marR="9525" marT="9525" marB="0" anchor="ctr"/>
                </a:tc>
                <a:tc>
                  <a:txBody>
                    <a:bodyPr/>
                    <a:lstStyle/>
                    <a:p>
                      <a:pPr algn="ctr" fontAlgn="b"/>
                      <a:r>
                        <a:rPr lang="en-US" sz="1600" b="0" i="0" u="none" strike="noStrike" dirty="0">
                          <a:effectLst/>
                          <a:latin typeface="Calibri" panose="020F0502020204030204" pitchFamily="34" charset="0"/>
                        </a:rPr>
                        <a:t>4.00</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-0.46</a:t>
                      </a:r>
                    </a:p>
                  </a:txBody>
                  <a:tcPr marL="9525" marR="9525" marT="9525" marB="0" anchor="ctr"/>
                </a:tc>
                <a:extLst>
                  <a:ext uri="{0D108BD9-81ED-4DB2-BD59-A6C34878D82A}">
                    <a16:rowId xmlns:a16="http://schemas.microsoft.com/office/drawing/2014/main" val="10006"/>
                  </a:ext>
                </a:extLst>
              </a:tr>
              <a:tr h="529014">
                <a:tc>
                  <a:txBody>
                    <a:bodyPr/>
                    <a:lstStyle/>
                    <a:p>
                      <a:pPr algn="l" fontAlgn="b"/>
                      <a:r>
                        <a:rPr lang="en-US" sz="1600" b="0" i="0" u="none" strike="noStrike">
                          <a:effectLst/>
                          <a:latin typeface="Calibri" panose="020F0502020204030204" pitchFamily="34" charset="0"/>
                        </a:rPr>
                        <a:t>My child is being adequately prepared for the next grade level or college/career/life after high school.</a:t>
                      </a:r>
                    </a:p>
                  </a:txBody>
                  <a:tcPr marL="9525" marR="9525" marT="9525" marB="0" anchor="ctr"/>
                </a:tc>
                <a:tc>
                  <a:txBody>
                    <a:bodyPr/>
                    <a:lstStyle/>
                    <a:p>
                      <a:pPr algn="ctr" fontAlgn="b"/>
                      <a:r>
                        <a:rPr lang="en-US" sz="1600" b="0" i="0" u="none" strike="noStrike">
                          <a:effectLst/>
                          <a:latin typeface="Calibri" panose="020F0502020204030204" pitchFamily="34" charset="0"/>
                        </a:rPr>
                        <a:t>60%</a:t>
                      </a:r>
                    </a:p>
                  </a:txBody>
                  <a:tcPr marL="9525" marR="9525" marT="9525" marB="0" anchor="ctr"/>
                </a:tc>
                <a:tc>
                  <a:txBody>
                    <a:bodyPr/>
                    <a:lstStyle/>
                    <a:p>
                      <a:pPr algn="ctr" fontAlgn="b"/>
                      <a:r>
                        <a:rPr lang="en-US" sz="1600" b="0" i="0" u="none" strike="noStrike">
                          <a:effectLst/>
                          <a:latin typeface="Calibri" panose="020F0502020204030204" pitchFamily="34" charset="0"/>
                        </a:rPr>
                        <a:t>3.28 (89)</a:t>
                      </a:r>
                    </a:p>
                  </a:txBody>
                  <a:tcPr marL="9525" marR="9525" marT="9525" marB="0" anchor="ctr"/>
                </a:tc>
                <a:tc>
                  <a:txBody>
                    <a:bodyPr/>
                    <a:lstStyle/>
                    <a:p>
                      <a:pPr algn="ctr" fontAlgn="b"/>
                      <a:r>
                        <a:rPr lang="en-US" sz="1600" b="0" i="0" u="none" strike="noStrike" dirty="0">
                          <a:effectLst/>
                          <a:latin typeface="Calibri" panose="020F0502020204030204" pitchFamily="34" charset="0"/>
                        </a:rPr>
                        <a:t>3.80</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-0.52</a:t>
                      </a:r>
                    </a:p>
                  </a:txBody>
                  <a:tcPr marL="9525" marR="9525" marT="9525" marB="0" anchor="ctr"/>
                </a:tc>
                <a:extLst>
                  <a:ext uri="{0D108BD9-81ED-4DB2-BD59-A6C34878D82A}">
                    <a16:rowId xmlns:a16="http://schemas.microsoft.com/office/drawing/2014/main" val="10007"/>
                  </a:ext>
                </a:extLst>
              </a:tr>
              <a:tr h="494386">
                <a:tc>
                  <a:txBody>
                    <a:bodyPr/>
                    <a:lstStyle/>
                    <a:p>
                      <a:pPr algn="l" fontAlgn="b"/>
                      <a:r>
                        <a:rPr lang="en-US" sz="1600" b="0" i="0" u="none" strike="noStrike">
                          <a:effectLst/>
                          <a:latin typeface="Calibri" panose="020F0502020204030204" pitchFamily="34" charset="0"/>
                        </a:rPr>
                        <a:t>The school has a culture of high expectations.</a:t>
                      </a:r>
                    </a:p>
                  </a:txBody>
                  <a:tcPr marL="9525" marR="9525" marT="9525" marB="0" anchor="ctr"/>
                </a:tc>
                <a:tc>
                  <a:txBody>
                    <a:bodyPr/>
                    <a:lstStyle/>
                    <a:p>
                      <a:pPr algn="ctr" fontAlgn="b"/>
                      <a:r>
                        <a:rPr lang="en-US" sz="1600" b="0" i="0" u="none" strike="noStrike">
                          <a:effectLst/>
                          <a:latin typeface="Calibri" panose="020F0502020204030204" pitchFamily="34" charset="0"/>
                        </a:rPr>
                        <a:t>64%</a:t>
                      </a:r>
                    </a:p>
                  </a:txBody>
                  <a:tcPr marL="9525" marR="9525" marT="9525" marB="0" anchor="ctr"/>
                </a:tc>
                <a:tc>
                  <a:txBody>
                    <a:bodyPr/>
                    <a:lstStyle/>
                    <a:p>
                      <a:pPr algn="ctr" fontAlgn="b"/>
                      <a:r>
                        <a:rPr lang="en-US" sz="1600" b="0" i="0" u="none" strike="noStrike">
                          <a:effectLst/>
                          <a:latin typeface="Calibri" panose="020F0502020204030204" pitchFamily="34" charset="0"/>
                        </a:rPr>
                        <a:t>3.33 (84)</a:t>
                      </a:r>
                    </a:p>
                  </a:txBody>
                  <a:tcPr marL="9525" marR="9525" marT="9525" marB="0" anchor="ctr"/>
                </a:tc>
                <a:tc>
                  <a:txBody>
                    <a:bodyPr/>
                    <a:lstStyle/>
                    <a:p>
                      <a:pPr algn="ctr" fontAlgn="b"/>
                      <a:r>
                        <a:rPr lang="en-US" sz="1600" b="0" i="0" u="none" strike="noStrike">
                          <a:effectLst/>
                          <a:latin typeface="Calibri" panose="020F0502020204030204" pitchFamily="34" charset="0"/>
                        </a:rPr>
                        <a:t>3.91</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-0.58</a:t>
                      </a:r>
                    </a:p>
                  </a:txBody>
                  <a:tcPr marL="9525" marR="9525" marT="9525" marB="0" anchor="ctr"/>
                </a:tc>
                <a:extLst>
                  <a:ext uri="{0D108BD9-81ED-4DB2-BD59-A6C34878D82A}">
                    <a16:rowId xmlns:a16="http://schemas.microsoft.com/office/drawing/2014/main" val="3247224180"/>
                  </a:ext>
                </a:extLst>
              </a:tr>
              <a:tr h="529014">
                <a:tc>
                  <a:txBody>
                    <a:bodyPr/>
                    <a:lstStyle/>
                    <a:p>
                      <a:pPr algn="l" fontAlgn="b"/>
                      <a:r>
                        <a:rPr lang="en-US" sz="1600" b="0" i="0" u="none" strike="noStrike">
                          <a:effectLst/>
                          <a:latin typeface="Calibri" panose="020F0502020204030204" pitchFamily="34" charset="0"/>
                        </a:rPr>
                        <a:t>The front office staff makes me feel welcome and addresses my concerns.</a:t>
                      </a:r>
                    </a:p>
                  </a:txBody>
                  <a:tcPr marL="9525" marR="9525" marT="9525" marB="0" anchor="ctr"/>
                </a:tc>
                <a:tc>
                  <a:txBody>
                    <a:bodyPr/>
                    <a:lstStyle/>
                    <a:p>
                      <a:pPr algn="ctr" fontAlgn="b"/>
                      <a:r>
                        <a:rPr lang="en-US" sz="1600" b="0" i="0" u="none" strike="noStrike">
                          <a:effectLst/>
                          <a:latin typeface="Calibri" panose="020F0502020204030204" pitchFamily="34" charset="0"/>
                        </a:rPr>
                        <a:t>87%</a:t>
                      </a:r>
                    </a:p>
                  </a:txBody>
                  <a:tcPr marL="9525" marR="9525" marT="9525" marB="0" anchor="ctr"/>
                </a:tc>
                <a:tc>
                  <a:txBody>
                    <a:bodyPr/>
                    <a:lstStyle/>
                    <a:p>
                      <a:pPr algn="ctr" fontAlgn="b"/>
                      <a:r>
                        <a:rPr lang="en-US" sz="1600" b="0" i="0" u="none" strike="noStrike">
                          <a:effectLst/>
                          <a:latin typeface="Calibri" panose="020F0502020204030204" pitchFamily="34" charset="0"/>
                        </a:rPr>
                        <a:t>4.16 (87)</a:t>
                      </a:r>
                    </a:p>
                  </a:txBody>
                  <a:tcPr marL="9525" marR="9525" marT="9525" marB="0" anchor="ctr"/>
                </a:tc>
                <a:tc>
                  <a:txBody>
                    <a:bodyPr/>
                    <a:lstStyle/>
                    <a:p>
                      <a:pPr algn="ctr" fontAlgn="b"/>
                      <a:r>
                        <a:rPr lang="en-US" sz="1600" b="0" i="0" u="none" strike="noStrike">
                          <a:effectLst/>
                          <a:latin typeface="Calibri" panose="020F0502020204030204" pitchFamily="34" charset="0"/>
                        </a:rPr>
                        <a:t>N/A</a:t>
                      </a:r>
                    </a:p>
                  </a:txBody>
                  <a:tcPr marL="9525" marR="9525" marT="9525" marB="0" anchor="ctr"/>
                </a:tc>
                <a:tc>
                  <a:txBody>
                    <a:bodyPr/>
                    <a:lstStyle/>
                    <a:p>
                      <a:pPr algn="ctr" fontAlgn="b"/>
                      <a:r>
                        <a:rPr lang="en-US" sz="1600" b="0" i="0" u="none" strike="noStrike" dirty="0">
                          <a:effectLst/>
                          <a:latin typeface="Calibri" panose="020F0502020204030204" pitchFamily="34" charset="0"/>
                        </a:rPr>
                        <a:t>N/A</a:t>
                      </a:r>
                    </a:p>
                  </a:txBody>
                  <a:tcPr marL="9525" marR="9525" marT="9525" marB="0" anchor="ctr"/>
                </a:tc>
                <a:extLst>
                  <a:ext uri="{0D108BD9-81ED-4DB2-BD59-A6C34878D82A}">
                    <a16:rowId xmlns:a16="http://schemas.microsoft.com/office/drawing/2014/main" val="3497471824"/>
                  </a:ext>
                </a:extLst>
              </a:tr>
            </a:tbl>
          </a:graphicData>
        </a:graphic>
      </p:graphicFrame>
    </p:spTree>
    <p:extLst>
      <p:ext uri="{BB962C8B-B14F-4D97-AF65-F5344CB8AC3E}">
        <p14:creationId xmlns:p14="http://schemas.microsoft.com/office/powerpoint/2010/main" val="39981921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Academic expectations at Woodland High School are: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13618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740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000" b="1" dirty="0">
                <a:latin typeface="+mn-lt"/>
                <a:ea typeface="Lucida Grande"/>
                <a:cs typeface="Lucida Grande"/>
              </a:rPr>
              <a:t>Which schools do your children attend?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8859579"/>
              </p:ext>
            </p:extLst>
          </p:nvPr>
        </p:nvGraphicFramePr>
        <p:xfrm>
          <a:off x="0" y="990600"/>
          <a:ext cx="9144000" cy="586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15353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The overall use of technology at Woodland High School is: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737908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25303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Alternative Education </a:t>
            </a:r>
            <a:r>
              <a:rPr lang="en-US" sz="3600" dirty="0"/>
              <a:t>(Slide 1/3)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46167306"/>
              </p:ext>
            </p:extLst>
          </p:nvPr>
        </p:nvGraphicFramePr>
        <p:xfrm>
          <a:off x="-4" y="1295404"/>
          <a:ext cx="9144003" cy="5562595"/>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26837">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398606">
                <a:tc>
                  <a:txBody>
                    <a:bodyPr/>
                    <a:lstStyle/>
                    <a:p>
                      <a:pPr algn="l" fontAlgn="b"/>
                      <a:r>
                        <a:rPr lang="en-US" sz="1600" b="0" i="0" u="none" strike="noStrike" dirty="0">
                          <a:effectLst/>
                          <a:latin typeface="Calibri" panose="020F0502020204030204" pitchFamily="34" charset="0"/>
                        </a:rPr>
                        <a:t>Teachers personalize instruction to meet my child's needs. </a:t>
                      </a:r>
                    </a:p>
                  </a:txBody>
                  <a:tcPr marL="9525" marR="9525" marT="9525" marB="0" anchor="ctr"/>
                </a:tc>
                <a:tc>
                  <a:txBody>
                    <a:bodyPr/>
                    <a:lstStyle/>
                    <a:p>
                      <a:pPr algn="ctr" fontAlgn="b"/>
                      <a:r>
                        <a:rPr lang="en-US" sz="1600" b="0" i="0" u="none" strike="noStrike" dirty="0">
                          <a:effectLst/>
                          <a:latin typeface="Calibri" panose="020F0502020204030204" pitchFamily="34" charset="0"/>
                        </a:rPr>
                        <a:t>90%</a:t>
                      </a:r>
                    </a:p>
                  </a:txBody>
                  <a:tcPr marL="9525" marR="9525" marT="9525" marB="0" anchor="ctr"/>
                </a:tc>
                <a:tc>
                  <a:txBody>
                    <a:bodyPr/>
                    <a:lstStyle/>
                    <a:p>
                      <a:pPr algn="ctr" fontAlgn="b"/>
                      <a:r>
                        <a:rPr lang="en-US" sz="1600" b="0" i="0" u="none" strike="noStrike">
                          <a:effectLst/>
                          <a:latin typeface="Calibri" panose="020F0502020204030204" pitchFamily="34" charset="0"/>
                        </a:rPr>
                        <a:t>4.00 (10)</a:t>
                      </a:r>
                    </a:p>
                  </a:txBody>
                  <a:tcPr marL="9525" marR="9525" marT="9525" marB="0" anchor="ctr"/>
                </a:tc>
                <a:tc>
                  <a:txBody>
                    <a:bodyPr/>
                    <a:lstStyle/>
                    <a:p>
                      <a:pPr algn="ctr" fontAlgn="b"/>
                      <a:r>
                        <a:rPr lang="en-US" sz="1600" b="0" i="0" u="none" strike="noStrike">
                          <a:effectLst/>
                          <a:latin typeface="Calibri" panose="020F0502020204030204" pitchFamily="34" charset="0"/>
                        </a:rPr>
                        <a:t>3.59</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0.41</a:t>
                      </a:r>
                    </a:p>
                  </a:txBody>
                  <a:tcPr marL="9525" marR="9525" marT="9525" marB="0" anchor="ctr"/>
                </a:tc>
                <a:extLst>
                  <a:ext uri="{0D108BD9-81ED-4DB2-BD59-A6C34878D82A}">
                    <a16:rowId xmlns:a16="http://schemas.microsoft.com/office/drawing/2014/main" val="10001"/>
                  </a:ext>
                </a:extLst>
              </a:tr>
              <a:tr h="499548">
                <a:tc>
                  <a:txBody>
                    <a:bodyPr/>
                    <a:lstStyle/>
                    <a:p>
                      <a:pPr algn="l" fontAlgn="b"/>
                      <a:r>
                        <a:rPr lang="en-US" sz="1600" b="0" i="0" u="none" strike="noStrike">
                          <a:effectLst/>
                          <a:latin typeface="Calibri" panose="020F0502020204030204" pitchFamily="34" charset="0"/>
                        </a:rPr>
                        <a:t>I feel my opinions are taken into consideration when it comes to school policy decisions.</a:t>
                      </a:r>
                    </a:p>
                  </a:txBody>
                  <a:tcPr marL="9525" marR="9525" marT="9525" marB="0" anchor="ctr"/>
                </a:tc>
                <a:tc>
                  <a:txBody>
                    <a:bodyPr/>
                    <a:lstStyle/>
                    <a:p>
                      <a:pPr algn="ctr" fontAlgn="b"/>
                      <a:r>
                        <a:rPr lang="en-US" sz="1600" b="0" i="0" u="none" strike="noStrike" dirty="0">
                          <a:effectLst/>
                          <a:latin typeface="Calibri" panose="020F0502020204030204" pitchFamily="34" charset="0"/>
                        </a:rPr>
                        <a:t>80%</a:t>
                      </a:r>
                    </a:p>
                  </a:txBody>
                  <a:tcPr marL="9525" marR="9525" marT="9525" marB="0" anchor="ctr"/>
                </a:tc>
                <a:tc>
                  <a:txBody>
                    <a:bodyPr/>
                    <a:lstStyle/>
                    <a:p>
                      <a:pPr algn="ctr" fontAlgn="b"/>
                      <a:r>
                        <a:rPr lang="en-US" sz="1600" b="0" i="0" u="none" strike="noStrike" dirty="0">
                          <a:effectLst/>
                          <a:latin typeface="Calibri" panose="020F0502020204030204" pitchFamily="34" charset="0"/>
                        </a:rPr>
                        <a:t>3.80 (5)</a:t>
                      </a:r>
                    </a:p>
                  </a:txBody>
                  <a:tcPr marL="9525" marR="9525" marT="9525" marB="0" anchor="ctr"/>
                </a:tc>
                <a:tc>
                  <a:txBody>
                    <a:bodyPr/>
                    <a:lstStyle/>
                    <a:p>
                      <a:pPr algn="ctr" fontAlgn="b"/>
                      <a:r>
                        <a:rPr lang="en-US" sz="1600" b="0" i="0" u="none" strike="noStrike">
                          <a:effectLst/>
                          <a:latin typeface="Calibri" panose="020F0502020204030204" pitchFamily="34" charset="0"/>
                        </a:rPr>
                        <a:t>3.42</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0.38</a:t>
                      </a:r>
                    </a:p>
                  </a:txBody>
                  <a:tcPr marL="9525" marR="9525" marT="9525" marB="0" anchor="ctr"/>
                </a:tc>
                <a:extLst>
                  <a:ext uri="{0D108BD9-81ED-4DB2-BD59-A6C34878D82A}">
                    <a16:rowId xmlns:a16="http://schemas.microsoft.com/office/drawing/2014/main" val="10002"/>
                  </a:ext>
                </a:extLst>
              </a:tr>
              <a:tr h="499548">
                <a:tc>
                  <a:txBody>
                    <a:bodyPr/>
                    <a:lstStyle/>
                    <a:p>
                      <a:pPr algn="l" fontAlgn="b"/>
                      <a:r>
                        <a:rPr lang="en-US" sz="1600" b="0" i="0" u="none" strike="noStrike" dirty="0">
                          <a:effectLst/>
                          <a:latin typeface="Calibri" panose="020F0502020204030204" pitchFamily="34" charset="0"/>
                        </a:rPr>
                        <a:t>Technology is used effectively to support teaching and learning.</a:t>
                      </a:r>
                    </a:p>
                  </a:txBody>
                  <a:tcPr marL="9525" marR="9525" marT="9525" marB="0" anchor="ctr"/>
                </a:tc>
                <a:tc>
                  <a:txBody>
                    <a:bodyPr/>
                    <a:lstStyle/>
                    <a:p>
                      <a:pPr algn="ctr" fontAlgn="b"/>
                      <a:r>
                        <a:rPr lang="en-US" sz="1600" b="0" i="0" u="none" strike="noStrike">
                          <a:effectLst/>
                          <a:latin typeface="Calibri" panose="020F0502020204030204" pitchFamily="34" charset="0"/>
                        </a:rPr>
                        <a:t>90%</a:t>
                      </a:r>
                    </a:p>
                  </a:txBody>
                  <a:tcPr marL="9525" marR="9525" marT="9525" marB="0" anchor="ctr"/>
                </a:tc>
                <a:tc>
                  <a:txBody>
                    <a:bodyPr/>
                    <a:lstStyle/>
                    <a:p>
                      <a:pPr algn="ctr" fontAlgn="b"/>
                      <a:r>
                        <a:rPr lang="en-US" sz="1600" b="0" i="0" u="none" strike="noStrike" dirty="0">
                          <a:effectLst/>
                          <a:latin typeface="Calibri" panose="020F0502020204030204" pitchFamily="34" charset="0"/>
                        </a:rPr>
                        <a:t>4.30 (10)</a:t>
                      </a:r>
                    </a:p>
                  </a:txBody>
                  <a:tcPr marL="9525" marR="9525" marT="9525" marB="0" anchor="ctr"/>
                </a:tc>
                <a:tc>
                  <a:txBody>
                    <a:bodyPr/>
                    <a:lstStyle/>
                    <a:p>
                      <a:pPr algn="ctr" fontAlgn="b"/>
                      <a:r>
                        <a:rPr lang="en-US" sz="1600" b="0" i="0" u="none" strike="noStrike" dirty="0">
                          <a:effectLst/>
                          <a:latin typeface="Calibri" panose="020F0502020204030204" pitchFamily="34" charset="0"/>
                        </a:rPr>
                        <a:t>4.03</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0.27</a:t>
                      </a:r>
                    </a:p>
                  </a:txBody>
                  <a:tcPr marL="9525" marR="9525" marT="9525" marB="0" anchor="ctr"/>
                </a:tc>
                <a:extLst>
                  <a:ext uri="{0D108BD9-81ED-4DB2-BD59-A6C34878D82A}">
                    <a16:rowId xmlns:a16="http://schemas.microsoft.com/office/drawing/2014/main" val="10003"/>
                  </a:ext>
                </a:extLst>
              </a:tr>
              <a:tr h="398606">
                <a:tc>
                  <a:txBody>
                    <a:bodyPr/>
                    <a:lstStyle/>
                    <a:p>
                      <a:pPr algn="l" fontAlgn="b"/>
                      <a:r>
                        <a:rPr lang="en-US" sz="1600" b="0" i="0" u="none" strike="noStrike">
                          <a:effectLst/>
                          <a:latin typeface="Calibri" panose="020F0502020204030204" pitchFamily="34" charset="0"/>
                        </a:rPr>
                        <a:t>The amount of homework given to my child is appropriate. </a:t>
                      </a:r>
                    </a:p>
                  </a:txBody>
                  <a:tcPr marL="9525" marR="9525" marT="9525" marB="0" anchor="ctr"/>
                </a:tc>
                <a:tc>
                  <a:txBody>
                    <a:bodyPr/>
                    <a:lstStyle/>
                    <a:p>
                      <a:pPr algn="ctr" fontAlgn="b"/>
                      <a:r>
                        <a:rPr lang="en-US" sz="1600" b="0" i="0" u="none" strike="noStrike">
                          <a:effectLst/>
                          <a:latin typeface="Calibri" panose="020F0502020204030204" pitchFamily="34" charset="0"/>
                        </a:rPr>
                        <a:t>90%</a:t>
                      </a:r>
                    </a:p>
                  </a:txBody>
                  <a:tcPr marL="9525" marR="9525" marT="9525" marB="0" anchor="ctr"/>
                </a:tc>
                <a:tc>
                  <a:txBody>
                    <a:bodyPr/>
                    <a:lstStyle/>
                    <a:p>
                      <a:pPr algn="ctr" fontAlgn="b"/>
                      <a:r>
                        <a:rPr lang="en-US" sz="1600" b="0" i="0" u="none" strike="noStrike">
                          <a:effectLst/>
                          <a:latin typeface="Calibri" panose="020F0502020204030204" pitchFamily="34" charset="0"/>
                        </a:rPr>
                        <a:t>4.00 (10)</a:t>
                      </a:r>
                    </a:p>
                  </a:txBody>
                  <a:tcPr marL="9525" marR="9525" marT="9525" marB="0" anchor="ctr"/>
                </a:tc>
                <a:tc>
                  <a:txBody>
                    <a:bodyPr/>
                    <a:lstStyle/>
                    <a:p>
                      <a:pPr algn="ctr" fontAlgn="b"/>
                      <a:r>
                        <a:rPr lang="en-US" sz="1600" b="0" i="0" u="none" strike="noStrike" dirty="0">
                          <a:effectLst/>
                          <a:latin typeface="Calibri" panose="020F0502020204030204" pitchFamily="34" charset="0"/>
                        </a:rPr>
                        <a:t>3.84</a:t>
                      </a:r>
                    </a:p>
                  </a:txBody>
                  <a:tcPr marL="9525" marR="9525" marT="9525" marB="0" anchor="ctr"/>
                </a:tc>
                <a:tc>
                  <a:txBody>
                    <a:bodyPr/>
                    <a:lstStyle/>
                    <a:p>
                      <a:pPr algn="ctr" fontAlgn="b"/>
                      <a:r>
                        <a:rPr lang="en-US" sz="1600" b="0" i="0" u="none" strike="noStrike">
                          <a:effectLst/>
                          <a:latin typeface="Calibri" panose="020F0502020204030204" pitchFamily="34" charset="0"/>
                        </a:rPr>
                        <a:t>0.16</a:t>
                      </a:r>
                    </a:p>
                  </a:txBody>
                  <a:tcPr marL="9525" marR="9525" marT="9525" marB="0" anchor="ctr"/>
                </a:tc>
                <a:extLst>
                  <a:ext uri="{0D108BD9-81ED-4DB2-BD59-A6C34878D82A}">
                    <a16:rowId xmlns:a16="http://schemas.microsoft.com/office/drawing/2014/main" val="10004"/>
                  </a:ext>
                </a:extLst>
              </a:tr>
              <a:tr h="744536">
                <a:tc>
                  <a:txBody>
                    <a:bodyPr/>
                    <a:lstStyle/>
                    <a:p>
                      <a:pPr algn="l" fontAlgn="b"/>
                      <a:r>
                        <a:rPr lang="en-US" sz="1600" b="0" i="0" u="none" strike="noStrike">
                          <a:effectLst/>
                          <a:latin typeface="Calibri" panose="020F0502020204030204" pitchFamily="34" charset="0"/>
                        </a:rPr>
                        <a:t>Even though I may not always agree with decisions, the Principal is doing what it takes to make our school successful.</a:t>
                      </a:r>
                    </a:p>
                  </a:txBody>
                  <a:tcPr marL="9525" marR="9525" marT="9525" marB="0" anchor="ctr"/>
                </a:tc>
                <a:tc>
                  <a:txBody>
                    <a:bodyPr/>
                    <a:lstStyle/>
                    <a:p>
                      <a:pPr algn="ctr" fontAlgn="b"/>
                      <a:r>
                        <a:rPr lang="en-US" sz="1600" b="0" i="0" u="none" strike="noStrike">
                          <a:effectLst/>
                          <a:latin typeface="Calibri" panose="020F0502020204030204" pitchFamily="34" charset="0"/>
                        </a:rPr>
                        <a:t>86%</a:t>
                      </a:r>
                    </a:p>
                  </a:txBody>
                  <a:tcPr marL="9525" marR="9525" marT="9525" marB="0" anchor="ctr"/>
                </a:tc>
                <a:tc>
                  <a:txBody>
                    <a:bodyPr/>
                    <a:lstStyle/>
                    <a:p>
                      <a:pPr algn="ctr" fontAlgn="b"/>
                      <a:r>
                        <a:rPr lang="en-US" sz="1600" b="0" i="0" u="none" strike="noStrike">
                          <a:effectLst/>
                          <a:latin typeface="Calibri" panose="020F0502020204030204" pitchFamily="34" charset="0"/>
                        </a:rPr>
                        <a:t>4.00 (7)</a:t>
                      </a:r>
                    </a:p>
                  </a:txBody>
                  <a:tcPr marL="9525" marR="9525" marT="9525" marB="0" anchor="ctr"/>
                </a:tc>
                <a:tc>
                  <a:txBody>
                    <a:bodyPr/>
                    <a:lstStyle/>
                    <a:p>
                      <a:pPr algn="ctr" fontAlgn="b"/>
                      <a:r>
                        <a:rPr lang="en-US" sz="1600" b="0" i="0" u="none" strike="noStrike" dirty="0">
                          <a:effectLst/>
                          <a:latin typeface="Calibri" panose="020F0502020204030204" pitchFamily="34" charset="0"/>
                        </a:rPr>
                        <a:t>3.91</a:t>
                      </a:r>
                    </a:p>
                  </a:txBody>
                  <a:tcPr marL="9525" marR="9525" marT="9525" marB="0" anchor="ctr"/>
                </a:tc>
                <a:tc>
                  <a:txBody>
                    <a:bodyPr/>
                    <a:lstStyle/>
                    <a:p>
                      <a:pPr algn="ctr" fontAlgn="b"/>
                      <a:r>
                        <a:rPr lang="en-US" sz="1600" b="0" i="0" u="none" strike="noStrike" dirty="0">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5"/>
                  </a:ext>
                </a:extLst>
              </a:tr>
              <a:tr h="398606">
                <a:tc>
                  <a:txBody>
                    <a:bodyPr/>
                    <a:lstStyle/>
                    <a:p>
                      <a:pPr algn="l" fontAlgn="b"/>
                      <a:r>
                        <a:rPr lang="en-US" sz="1600" b="0" i="0" u="none" strike="noStrike">
                          <a:effectLst/>
                          <a:latin typeface="Calibri" panose="020F0502020204030204" pitchFamily="34" charset="0"/>
                        </a:rPr>
                        <a:t>I would recommend my child's school to a friend.</a:t>
                      </a:r>
                    </a:p>
                  </a:txBody>
                  <a:tcPr marL="9525" marR="9525" marT="9525" marB="0" anchor="ctr"/>
                </a:tc>
                <a:tc>
                  <a:txBody>
                    <a:bodyPr/>
                    <a:lstStyle/>
                    <a:p>
                      <a:pPr algn="ctr" fontAlgn="b"/>
                      <a:r>
                        <a:rPr lang="en-US" sz="1600" b="0" i="0" u="none" strike="noStrike">
                          <a:effectLst/>
                          <a:latin typeface="Calibri" panose="020F0502020204030204" pitchFamily="34" charset="0"/>
                        </a:rPr>
                        <a:t>89%</a:t>
                      </a:r>
                    </a:p>
                  </a:txBody>
                  <a:tcPr marL="9525" marR="9525" marT="9525" marB="0" anchor="ctr"/>
                </a:tc>
                <a:tc>
                  <a:txBody>
                    <a:bodyPr/>
                    <a:lstStyle/>
                    <a:p>
                      <a:pPr algn="ctr" fontAlgn="b"/>
                      <a:r>
                        <a:rPr lang="en-US" sz="1600" b="0" i="0" u="none" strike="noStrike">
                          <a:effectLst/>
                          <a:latin typeface="Calibri" panose="020F0502020204030204" pitchFamily="34" charset="0"/>
                        </a:rPr>
                        <a:t>4.22 (9)</a:t>
                      </a:r>
                    </a:p>
                  </a:txBody>
                  <a:tcPr marL="9525" marR="9525" marT="9525" marB="0" anchor="ctr"/>
                </a:tc>
                <a:tc>
                  <a:txBody>
                    <a:bodyPr/>
                    <a:lstStyle/>
                    <a:p>
                      <a:pPr algn="ctr" fontAlgn="b"/>
                      <a:r>
                        <a:rPr lang="en-US" sz="1600" b="0" i="0" u="none" strike="noStrike">
                          <a:effectLst/>
                          <a:latin typeface="Calibri" panose="020F0502020204030204" pitchFamily="34" charset="0"/>
                        </a:rPr>
                        <a:t>4.13</a:t>
                      </a:r>
                    </a:p>
                  </a:txBody>
                  <a:tcPr marL="9525" marR="9525" marT="9525" marB="0" anchor="ctr"/>
                </a:tc>
                <a:tc>
                  <a:txBody>
                    <a:bodyPr/>
                    <a:lstStyle/>
                    <a:p>
                      <a:pPr algn="ctr" fontAlgn="b"/>
                      <a:r>
                        <a:rPr lang="en-US" sz="1600" b="0" i="0" u="none" strike="noStrike" dirty="0">
                          <a:effectLst/>
                          <a:latin typeface="Calibri" panose="020F0502020204030204" pitchFamily="34" charset="0"/>
                        </a:rPr>
                        <a:t>0.09</a:t>
                      </a:r>
                    </a:p>
                  </a:txBody>
                  <a:tcPr marL="9525" marR="9525" marT="9525" marB="0" anchor="ctr"/>
                </a:tc>
                <a:extLst>
                  <a:ext uri="{0D108BD9-81ED-4DB2-BD59-A6C34878D82A}">
                    <a16:rowId xmlns:a16="http://schemas.microsoft.com/office/drawing/2014/main" val="10006"/>
                  </a:ext>
                </a:extLst>
              </a:tr>
              <a:tr h="499548">
                <a:tc>
                  <a:txBody>
                    <a:bodyPr/>
                    <a:lstStyle/>
                    <a:p>
                      <a:pPr algn="l" fontAlgn="b"/>
                      <a:r>
                        <a:rPr lang="en-US" sz="1600" b="0" i="0" u="none" strike="noStrike">
                          <a:effectLst/>
                          <a:latin typeface="Calibri" panose="020F0502020204030204" pitchFamily="34" charset="0"/>
                        </a:rPr>
                        <a:t>I have at least one school staff member I feel comfortable contacting when I have an idea or concern.</a:t>
                      </a:r>
                    </a:p>
                  </a:txBody>
                  <a:tcPr marL="9525" marR="9525" marT="9525" marB="0" anchor="ctr"/>
                </a:tc>
                <a:tc>
                  <a:txBody>
                    <a:bodyPr/>
                    <a:lstStyle/>
                    <a:p>
                      <a:pPr algn="ctr" fontAlgn="b"/>
                      <a:r>
                        <a:rPr lang="en-US" sz="1600" b="0" i="0" u="none" strike="noStrike">
                          <a:effectLst/>
                          <a:latin typeface="Calibri" panose="020F0502020204030204" pitchFamily="34" charset="0"/>
                        </a:rPr>
                        <a:t>90%</a:t>
                      </a:r>
                    </a:p>
                  </a:txBody>
                  <a:tcPr marL="9525" marR="9525" marT="9525" marB="0" anchor="ctr"/>
                </a:tc>
                <a:tc>
                  <a:txBody>
                    <a:bodyPr/>
                    <a:lstStyle/>
                    <a:p>
                      <a:pPr algn="ctr" fontAlgn="b"/>
                      <a:r>
                        <a:rPr lang="en-US" sz="1600" b="0" i="0" u="none" strike="noStrike">
                          <a:effectLst/>
                          <a:latin typeface="Calibri" panose="020F0502020204030204" pitchFamily="34" charset="0"/>
                        </a:rPr>
                        <a:t>4.10 (10)</a:t>
                      </a:r>
                    </a:p>
                  </a:txBody>
                  <a:tcPr marL="9525" marR="9525" marT="9525" marB="0" anchor="ctr"/>
                </a:tc>
                <a:tc>
                  <a:txBody>
                    <a:bodyPr/>
                    <a:lstStyle/>
                    <a:p>
                      <a:pPr algn="ctr" fontAlgn="b"/>
                      <a:r>
                        <a:rPr lang="en-US" sz="1600" b="0" i="0" u="none" strike="noStrike">
                          <a:effectLst/>
                          <a:latin typeface="Calibri" panose="020F0502020204030204" pitchFamily="34" charset="0"/>
                        </a:rPr>
                        <a:t>4.05</a:t>
                      </a:r>
                    </a:p>
                  </a:txBody>
                  <a:tcPr marL="9525" marR="9525" marT="9525" marB="0" anchor="ctr"/>
                </a:tc>
                <a:tc>
                  <a:txBody>
                    <a:bodyPr/>
                    <a:lstStyle/>
                    <a:p>
                      <a:pPr algn="ctr" fontAlgn="b"/>
                      <a:r>
                        <a:rPr lang="en-US" sz="1600" b="0" i="0" u="none" strike="noStrike" dirty="0">
                          <a:effectLst/>
                          <a:latin typeface="Calibri" panose="020F0502020204030204" pitchFamily="34" charset="0"/>
                        </a:rPr>
                        <a:t>0.05</a:t>
                      </a:r>
                    </a:p>
                  </a:txBody>
                  <a:tcPr marL="9525" marR="9525" marT="9525" marB="0" anchor="ctr"/>
                </a:tc>
                <a:extLst>
                  <a:ext uri="{0D108BD9-81ED-4DB2-BD59-A6C34878D82A}">
                    <a16:rowId xmlns:a16="http://schemas.microsoft.com/office/drawing/2014/main" val="10007"/>
                  </a:ext>
                </a:extLst>
              </a:tr>
              <a:tr h="398606">
                <a:tc>
                  <a:txBody>
                    <a:bodyPr/>
                    <a:lstStyle/>
                    <a:p>
                      <a:pPr algn="l" fontAlgn="b"/>
                      <a:r>
                        <a:rPr lang="en-US" sz="1600" b="0" i="0" u="none" strike="noStrike">
                          <a:effectLst/>
                          <a:latin typeface="Calibri" panose="020F0502020204030204" pitchFamily="34" charset="0"/>
                        </a:rPr>
                        <a:t>I am satisfied with our school's efforts to prevent bullying.</a:t>
                      </a:r>
                    </a:p>
                  </a:txBody>
                  <a:tcPr marL="9525" marR="9525" marT="9525" marB="0" anchor="ctr"/>
                </a:tc>
                <a:tc>
                  <a:txBody>
                    <a:bodyPr/>
                    <a:lstStyle/>
                    <a:p>
                      <a:pPr algn="ctr" fontAlgn="b"/>
                      <a:r>
                        <a:rPr lang="en-US" sz="1600" b="0" i="0" u="none" strike="noStrike">
                          <a:effectLst/>
                          <a:latin typeface="Calibri" panose="020F0502020204030204" pitchFamily="34" charset="0"/>
                        </a:rPr>
                        <a:t>76%</a:t>
                      </a:r>
                    </a:p>
                  </a:txBody>
                  <a:tcPr marL="9525" marR="9525" marT="9525" marB="0" anchor="ctr"/>
                </a:tc>
                <a:tc>
                  <a:txBody>
                    <a:bodyPr/>
                    <a:lstStyle/>
                    <a:p>
                      <a:pPr algn="ctr" fontAlgn="b"/>
                      <a:r>
                        <a:rPr lang="en-US" sz="1600" b="0" i="0" u="none" strike="noStrike">
                          <a:effectLst/>
                          <a:latin typeface="Calibri" panose="020F0502020204030204" pitchFamily="34" charset="0"/>
                        </a:rPr>
                        <a:t>3.75 (8)</a:t>
                      </a:r>
                    </a:p>
                  </a:txBody>
                  <a:tcPr marL="9525" marR="9525" marT="9525" marB="0" anchor="ctr"/>
                </a:tc>
                <a:tc>
                  <a:txBody>
                    <a:bodyPr/>
                    <a:lstStyle/>
                    <a:p>
                      <a:pPr algn="ctr" fontAlgn="b"/>
                      <a:r>
                        <a:rPr lang="en-US" sz="1600" b="0" i="0" u="none" strike="noStrike">
                          <a:effectLst/>
                          <a:latin typeface="Calibri" panose="020F0502020204030204" pitchFamily="34" charset="0"/>
                        </a:rPr>
                        <a:t>3.70</a:t>
                      </a:r>
                    </a:p>
                  </a:txBody>
                  <a:tcPr marL="9525" marR="9525" marT="9525" marB="0" anchor="ctr"/>
                </a:tc>
                <a:tc>
                  <a:txBody>
                    <a:bodyPr/>
                    <a:lstStyle/>
                    <a:p>
                      <a:pPr algn="ctr" fontAlgn="b"/>
                      <a:r>
                        <a:rPr lang="en-US" sz="1600" b="0" i="0" u="none" strike="noStrike" dirty="0">
                          <a:effectLst/>
                          <a:latin typeface="Calibri" panose="020F0502020204030204" pitchFamily="34" charset="0"/>
                        </a:rPr>
                        <a:t>0.05</a:t>
                      </a:r>
                    </a:p>
                  </a:txBody>
                  <a:tcPr marL="9525" marR="9525" marT="9525" marB="0" anchor="ctr"/>
                </a:tc>
                <a:extLst>
                  <a:ext uri="{0D108BD9-81ED-4DB2-BD59-A6C34878D82A}">
                    <a16:rowId xmlns:a16="http://schemas.microsoft.com/office/drawing/2014/main" val="3247224180"/>
                  </a:ext>
                </a:extLst>
              </a:tr>
              <a:tr h="499548">
                <a:tc>
                  <a:txBody>
                    <a:bodyPr/>
                    <a:lstStyle/>
                    <a:p>
                      <a:pPr algn="l" fontAlgn="b"/>
                      <a:r>
                        <a:rPr lang="en-US" sz="1600" b="0" i="0" u="none" strike="noStrike">
                          <a:effectLst/>
                          <a:latin typeface="Calibri" panose="020F0502020204030204" pitchFamily="34" charset="0"/>
                        </a:rPr>
                        <a:t>I am satisfied with the communication that comes from the school.</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3.82 (11)</a:t>
                      </a:r>
                    </a:p>
                  </a:txBody>
                  <a:tcPr marL="9525" marR="9525" marT="9525" marB="0" anchor="ctr"/>
                </a:tc>
                <a:tc>
                  <a:txBody>
                    <a:bodyPr/>
                    <a:lstStyle/>
                    <a:p>
                      <a:pPr algn="ctr" fontAlgn="b"/>
                      <a:r>
                        <a:rPr lang="en-US" sz="1600" b="0" i="0" u="none" strike="noStrike">
                          <a:effectLst/>
                          <a:latin typeface="Calibri" panose="020F0502020204030204" pitchFamily="34" charset="0"/>
                        </a:rPr>
                        <a:t>3.79</a:t>
                      </a:r>
                    </a:p>
                  </a:txBody>
                  <a:tcPr marL="9525" marR="9525" marT="9525" marB="0" anchor="ctr"/>
                </a:tc>
                <a:tc>
                  <a:txBody>
                    <a:bodyPr/>
                    <a:lstStyle/>
                    <a:p>
                      <a:pPr algn="ctr" fontAlgn="b"/>
                      <a:r>
                        <a:rPr lang="en-US" sz="1600" b="0" i="0" u="none" strike="noStrike" dirty="0">
                          <a:effectLst/>
                          <a:latin typeface="Calibri" panose="020F0502020204030204" pitchFamily="34" charset="0"/>
                        </a:rPr>
                        <a:t>0.03</a:t>
                      </a:r>
                    </a:p>
                  </a:txBody>
                  <a:tcPr marL="9525" marR="9525" marT="9525" marB="0" anchor="ctr"/>
                </a:tc>
                <a:extLst>
                  <a:ext uri="{0D108BD9-81ED-4DB2-BD59-A6C34878D82A}">
                    <a16:rowId xmlns:a16="http://schemas.microsoft.com/office/drawing/2014/main" val="3497471824"/>
                  </a:ext>
                </a:extLst>
              </a:tr>
              <a:tr h="398606">
                <a:tc>
                  <a:txBody>
                    <a:bodyPr/>
                    <a:lstStyle/>
                    <a:p>
                      <a:pPr algn="l" fontAlgn="b"/>
                      <a:r>
                        <a:rPr lang="en-US" sz="1600" b="0" i="0" u="none" strike="noStrike">
                          <a:effectLst/>
                          <a:latin typeface="Calibri" panose="020F0502020204030204" pitchFamily="34" charset="0"/>
                        </a:rPr>
                        <a:t>School staff treat everyone with dignity and respect.  </a:t>
                      </a:r>
                    </a:p>
                  </a:txBody>
                  <a:tcPr marL="9525" marR="9525" marT="9525" marB="0" anchor="ctr"/>
                </a:tc>
                <a:tc>
                  <a:txBody>
                    <a:bodyPr/>
                    <a:lstStyle/>
                    <a:p>
                      <a:pPr algn="ctr" fontAlgn="b"/>
                      <a:r>
                        <a:rPr lang="en-US" sz="1600" b="0" i="0" u="none" strike="noStrike">
                          <a:effectLst/>
                          <a:latin typeface="Calibri" panose="020F0502020204030204" pitchFamily="34" charset="0"/>
                        </a:rPr>
                        <a:t>88%</a:t>
                      </a:r>
                    </a:p>
                  </a:txBody>
                  <a:tcPr marL="9525" marR="9525" marT="9525" marB="0" anchor="ctr"/>
                </a:tc>
                <a:tc>
                  <a:txBody>
                    <a:bodyPr/>
                    <a:lstStyle/>
                    <a:p>
                      <a:pPr algn="ctr" fontAlgn="b"/>
                      <a:r>
                        <a:rPr lang="en-US" sz="1600" b="0" i="0" u="none" strike="noStrike">
                          <a:effectLst/>
                          <a:latin typeface="Calibri" panose="020F0502020204030204" pitchFamily="34" charset="0"/>
                        </a:rPr>
                        <a:t>4.00 (8)</a:t>
                      </a:r>
                    </a:p>
                  </a:txBody>
                  <a:tcPr marL="9525" marR="9525" marT="9525" marB="0" anchor="ctr"/>
                </a:tc>
                <a:tc>
                  <a:txBody>
                    <a:bodyPr/>
                    <a:lstStyle/>
                    <a:p>
                      <a:pPr algn="ctr" fontAlgn="b"/>
                      <a:r>
                        <a:rPr lang="en-US" sz="1600" b="0" i="0" u="none" strike="noStrike">
                          <a:effectLst/>
                          <a:latin typeface="Calibri" panose="020F0502020204030204" pitchFamily="34" charset="0"/>
                        </a:rPr>
                        <a:t>3.99</a:t>
                      </a:r>
                    </a:p>
                  </a:txBody>
                  <a:tcPr marL="9525" marR="9525" marT="9525" marB="0" anchor="ctr"/>
                </a:tc>
                <a:tc>
                  <a:txBody>
                    <a:bodyPr/>
                    <a:lstStyle/>
                    <a:p>
                      <a:pPr algn="ctr" fontAlgn="b"/>
                      <a:r>
                        <a:rPr lang="en-US" sz="1600" b="0" i="0" u="none" strike="noStrike" dirty="0">
                          <a:effectLst/>
                          <a:latin typeface="Calibri" panose="020F0502020204030204" pitchFamily="34" charset="0"/>
                        </a:rPr>
                        <a:t>0.01</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32552191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Alternative Education </a:t>
            </a:r>
            <a:r>
              <a:rPr lang="en-US" sz="3600" dirty="0"/>
              <a:t>(Slide 2/3)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54234680"/>
              </p:ext>
            </p:extLst>
          </p:nvPr>
        </p:nvGraphicFramePr>
        <p:xfrm>
          <a:off x="-4" y="1295405"/>
          <a:ext cx="9144003" cy="5562594"/>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889374">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505059">
                <a:tc>
                  <a:txBody>
                    <a:bodyPr/>
                    <a:lstStyle/>
                    <a:p>
                      <a:pPr algn="l" fontAlgn="b"/>
                      <a:r>
                        <a:rPr lang="en-US" sz="1600" b="0" i="0" u="none" strike="noStrike" dirty="0">
                          <a:effectLst/>
                          <a:latin typeface="Calibri" panose="020F0502020204030204" pitchFamily="34" charset="0"/>
                        </a:rPr>
                        <a:t>A climate of openness and trust exists between school administration and parents. </a:t>
                      </a:r>
                    </a:p>
                  </a:txBody>
                  <a:tcPr marL="9525" marR="9525" marT="9525" marB="0" anchor="ctr"/>
                </a:tc>
                <a:tc>
                  <a:txBody>
                    <a:bodyPr/>
                    <a:lstStyle/>
                    <a:p>
                      <a:pPr algn="ctr" fontAlgn="b"/>
                      <a:r>
                        <a:rPr lang="en-US" sz="1600" b="0" i="0" u="none" strike="noStrike" dirty="0">
                          <a:effectLst/>
                          <a:latin typeface="Calibri" panose="020F0502020204030204" pitchFamily="34" charset="0"/>
                        </a:rPr>
                        <a:t>80%</a:t>
                      </a:r>
                    </a:p>
                  </a:txBody>
                  <a:tcPr marL="9525" marR="9525" marT="9525" marB="0" anchor="ctr"/>
                </a:tc>
                <a:tc>
                  <a:txBody>
                    <a:bodyPr/>
                    <a:lstStyle/>
                    <a:p>
                      <a:pPr algn="ctr" fontAlgn="b"/>
                      <a:r>
                        <a:rPr lang="en-US" sz="1600" b="0" i="0" u="none" strike="noStrike" dirty="0">
                          <a:effectLst/>
                          <a:latin typeface="Calibri" panose="020F0502020204030204" pitchFamily="34" charset="0"/>
                        </a:rPr>
                        <a:t>3.80 (10)</a:t>
                      </a:r>
                    </a:p>
                  </a:txBody>
                  <a:tcPr marL="9525" marR="9525" marT="9525" marB="0" anchor="ctr"/>
                </a:tc>
                <a:tc>
                  <a:txBody>
                    <a:bodyPr/>
                    <a:lstStyle/>
                    <a:p>
                      <a:pPr algn="ctr" fontAlgn="b"/>
                      <a:r>
                        <a:rPr lang="en-US" sz="1600" b="0" i="0" u="none" strike="noStrike">
                          <a:effectLst/>
                          <a:latin typeface="Calibri" panose="020F0502020204030204" pitchFamily="34" charset="0"/>
                        </a:rPr>
                        <a:t>3.83</a:t>
                      </a:r>
                    </a:p>
                  </a:txBody>
                  <a:tcPr marL="9525" marR="9525" marT="9525" marB="0" anchor="ctr"/>
                </a:tc>
                <a:tc>
                  <a:txBody>
                    <a:bodyPr/>
                    <a:lstStyle/>
                    <a:p>
                      <a:pPr algn="ctr" fontAlgn="b"/>
                      <a:r>
                        <a:rPr lang="en-US" sz="1600" b="0" i="0" u="none" strike="noStrike">
                          <a:effectLst/>
                          <a:latin typeface="Calibri" panose="020F0502020204030204" pitchFamily="34" charset="0"/>
                        </a:rPr>
                        <a:t>-0.03</a:t>
                      </a:r>
                    </a:p>
                  </a:txBody>
                  <a:tcPr marL="9525" marR="9525" marT="9525" marB="0" anchor="ctr"/>
                </a:tc>
                <a:extLst>
                  <a:ext uri="{0D108BD9-81ED-4DB2-BD59-A6C34878D82A}">
                    <a16:rowId xmlns:a16="http://schemas.microsoft.com/office/drawing/2014/main" val="10001"/>
                  </a:ext>
                </a:extLst>
              </a:tr>
              <a:tr h="451149">
                <a:tc>
                  <a:txBody>
                    <a:bodyPr/>
                    <a:lstStyle/>
                    <a:p>
                      <a:pPr algn="l" fontAlgn="b"/>
                      <a:r>
                        <a:rPr lang="en-US" sz="1600" b="0" i="0" u="none" strike="noStrike">
                          <a:effectLst/>
                          <a:latin typeface="Calibri" panose="020F0502020204030204" pitchFamily="34" charset="0"/>
                        </a:rPr>
                        <a:t>There is a healthy culture at our school.</a:t>
                      </a:r>
                    </a:p>
                  </a:txBody>
                  <a:tcPr marL="9525" marR="9525" marT="9525" marB="0" anchor="ctr"/>
                </a:tc>
                <a:tc>
                  <a:txBody>
                    <a:bodyPr/>
                    <a:lstStyle/>
                    <a:p>
                      <a:pPr algn="ctr" fontAlgn="b"/>
                      <a:r>
                        <a:rPr lang="en-US" sz="1600" b="0" i="0" u="none" strike="noStrike" dirty="0">
                          <a:effectLst/>
                          <a:latin typeface="Calibri" panose="020F0502020204030204" pitchFamily="34" charset="0"/>
                        </a:rPr>
                        <a:t>75%</a:t>
                      </a:r>
                    </a:p>
                  </a:txBody>
                  <a:tcPr marL="9525" marR="9525" marT="9525" marB="0" anchor="ctr"/>
                </a:tc>
                <a:tc>
                  <a:txBody>
                    <a:bodyPr/>
                    <a:lstStyle/>
                    <a:p>
                      <a:pPr algn="ctr" fontAlgn="b"/>
                      <a:r>
                        <a:rPr lang="en-US" sz="1600" b="0" i="0" u="none" strike="noStrike" dirty="0">
                          <a:effectLst/>
                          <a:latin typeface="Calibri" panose="020F0502020204030204" pitchFamily="34" charset="0"/>
                        </a:rPr>
                        <a:t>3.88 (8)</a:t>
                      </a:r>
                    </a:p>
                  </a:txBody>
                  <a:tcPr marL="9525" marR="9525" marT="9525" marB="0" anchor="ctr"/>
                </a:tc>
                <a:tc>
                  <a:txBody>
                    <a:bodyPr/>
                    <a:lstStyle/>
                    <a:p>
                      <a:pPr algn="ctr" fontAlgn="b"/>
                      <a:r>
                        <a:rPr lang="en-US" sz="1600" b="0" i="0" u="none" strike="noStrike" dirty="0">
                          <a:effectLst/>
                          <a:latin typeface="Calibri" panose="020F0502020204030204" pitchFamily="34" charset="0"/>
                        </a:rPr>
                        <a:t>3.91</a:t>
                      </a:r>
                    </a:p>
                  </a:txBody>
                  <a:tcPr marL="9525" marR="9525" marT="9525" marB="0" anchor="ctr"/>
                </a:tc>
                <a:tc>
                  <a:txBody>
                    <a:bodyPr/>
                    <a:lstStyle/>
                    <a:p>
                      <a:pPr algn="ctr" fontAlgn="b"/>
                      <a:r>
                        <a:rPr lang="en-US" sz="1600" b="0" i="0" u="none" strike="noStrike">
                          <a:effectLst/>
                          <a:latin typeface="Calibri" panose="020F0502020204030204" pitchFamily="34" charset="0"/>
                        </a:rPr>
                        <a:t>-0.03</a:t>
                      </a:r>
                    </a:p>
                  </a:txBody>
                  <a:tcPr marL="9525" marR="9525" marT="9525" marB="0" anchor="ctr"/>
                </a:tc>
                <a:extLst>
                  <a:ext uri="{0D108BD9-81ED-4DB2-BD59-A6C34878D82A}">
                    <a16:rowId xmlns:a16="http://schemas.microsoft.com/office/drawing/2014/main" val="10002"/>
                  </a:ext>
                </a:extLst>
              </a:tr>
              <a:tr h="505059">
                <a:tc>
                  <a:txBody>
                    <a:bodyPr/>
                    <a:lstStyle/>
                    <a:p>
                      <a:pPr algn="l" fontAlgn="b"/>
                      <a:r>
                        <a:rPr lang="en-US" sz="1600" b="0" i="0" u="none" strike="noStrike">
                          <a:effectLst/>
                          <a:latin typeface="Calibri" panose="020F0502020204030204" pitchFamily="34" charset="0"/>
                        </a:rPr>
                        <a:t>I receive enough information to understand my child’s progress.</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3.82 (11)</a:t>
                      </a:r>
                    </a:p>
                  </a:txBody>
                  <a:tcPr marL="9525" marR="9525" marT="9525" marB="0" anchor="ctr"/>
                </a:tc>
                <a:tc>
                  <a:txBody>
                    <a:bodyPr/>
                    <a:lstStyle/>
                    <a:p>
                      <a:pPr algn="ctr" fontAlgn="b"/>
                      <a:r>
                        <a:rPr lang="en-US" sz="1600" b="0" i="0" u="none" strike="noStrike" dirty="0">
                          <a:effectLst/>
                          <a:latin typeface="Calibri" panose="020F0502020204030204" pitchFamily="34" charset="0"/>
                        </a:rPr>
                        <a:t>3.88</a:t>
                      </a:r>
                    </a:p>
                  </a:txBody>
                  <a:tcPr marL="9525" marR="9525" marT="9525" marB="0" anchor="ctr"/>
                </a:tc>
                <a:tc>
                  <a:txBody>
                    <a:bodyPr/>
                    <a:lstStyle/>
                    <a:p>
                      <a:pPr algn="ctr" fontAlgn="b"/>
                      <a:r>
                        <a:rPr lang="en-US" sz="1600" b="0" i="0" u="none" strike="noStrike">
                          <a:effectLst/>
                          <a:latin typeface="Calibri" panose="020F0502020204030204" pitchFamily="34" charset="0"/>
                        </a:rPr>
                        <a:t>-0.06</a:t>
                      </a:r>
                    </a:p>
                  </a:txBody>
                  <a:tcPr marL="9525" marR="9525" marT="9525" marB="0" anchor="ctr"/>
                </a:tc>
                <a:extLst>
                  <a:ext uri="{0D108BD9-81ED-4DB2-BD59-A6C34878D82A}">
                    <a16:rowId xmlns:a16="http://schemas.microsoft.com/office/drawing/2014/main" val="10003"/>
                  </a:ext>
                </a:extLst>
              </a:tr>
              <a:tr h="451149">
                <a:tc>
                  <a:txBody>
                    <a:bodyPr/>
                    <a:lstStyle/>
                    <a:p>
                      <a:pPr algn="l" fontAlgn="b"/>
                      <a:r>
                        <a:rPr lang="en-US" sz="1600" b="0" i="0" u="none" strike="noStrike">
                          <a:effectLst/>
                          <a:latin typeface="Calibri" panose="020F0502020204030204" pitchFamily="34" charset="0"/>
                        </a:rPr>
                        <a:t>My child feels safe at school.</a:t>
                      </a:r>
                    </a:p>
                  </a:txBody>
                  <a:tcPr marL="9525" marR="9525" marT="9525" marB="0" anchor="ctr"/>
                </a:tc>
                <a:tc>
                  <a:txBody>
                    <a:bodyPr/>
                    <a:lstStyle/>
                    <a:p>
                      <a:pPr algn="ctr" fontAlgn="b"/>
                      <a:r>
                        <a:rPr lang="en-US" sz="1600" b="0" i="0" u="none" strike="noStrike">
                          <a:effectLst/>
                          <a:latin typeface="Calibri" panose="020F0502020204030204" pitchFamily="34" charset="0"/>
                        </a:rPr>
                        <a:t>90%</a:t>
                      </a:r>
                    </a:p>
                  </a:txBody>
                  <a:tcPr marL="9525" marR="9525" marT="9525" marB="0" anchor="ctr"/>
                </a:tc>
                <a:tc>
                  <a:txBody>
                    <a:bodyPr/>
                    <a:lstStyle/>
                    <a:p>
                      <a:pPr algn="ctr" fontAlgn="b"/>
                      <a:r>
                        <a:rPr lang="en-US" sz="1600" b="0" i="0" u="none" strike="noStrike">
                          <a:effectLst/>
                          <a:latin typeface="Calibri" panose="020F0502020204030204" pitchFamily="34" charset="0"/>
                        </a:rPr>
                        <a:t>4.00 (10)</a:t>
                      </a:r>
                    </a:p>
                  </a:txBody>
                  <a:tcPr marL="9525" marR="9525" marT="9525" marB="0" anchor="ctr"/>
                </a:tc>
                <a:tc>
                  <a:txBody>
                    <a:bodyPr/>
                    <a:lstStyle/>
                    <a:p>
                      <a:pPr algn="ctr" fontAlgn="b"/>
                      <a:r>
                        <a:rPr lang="en-US" sz="1600" b="0" i="0" u="none" strike="noStrike" dirty="0">
                          <a:effectLst/>
                          <a:latin typeface="Calibri" panose="020F0502020204030204" pitchFamily="34" charset="0"/>
                        </a:rPr>
                        <a:t>4.12</a:t>
                      </a:r>
                    </a:p>
                  </a:txBody>
                  <a:tcPr marL="9525" marR="9525" marT="9525" marB="0" anchor="ctr"/>
                </a:tc>
                <a:tc>
                  <a:txBody>
                    <a:bodyPr/>
                    <a:lstStyle/>
                    <a:p>
                      <a:pPr algn="ctr" fontAlgn="b"/>
                      <a:r>
                        <a:rPr lang="en-US" sz="1600" b="0" i="0" u="none" strike="noStrike" dirty="0">
                          <a:effectLst/>
                          <a:latin typeface="Calibri" panose="020F0502020204030204" pitchFamily="34" charset="0"/>
                        </a:rPr>
                        <a:t>-0.12</a:t>
                      </a:r>
                    </a:p>
                  </a:txBody>
                  <a:tcPr marL="9525" marR="9525" marT="9525" marB="0" anchor="ctr"/>
                </a:tc>
                <a:extLst>
                  <a:ext uri="{0D108BD9-81ED-4DB2-BD59-A6C34878D82A}">
                    <a16:rowId xmlns:a16="http://schemas.microsoft.com/office/drawing/2014/main" val="10004"/>
                  </a:ext>
                </a:extLst>
              </a:tr>
              <a:tr h="451149">
                <a:tc>
                  <a:txBody>
                    <a:bodyPr/>
                    <a:lstStyle/>
                    <a:p>
                      <a:pPr algn="l" fontAlgn="b"/>
                      <a:r>
                        <a:rPr lang="en-US" sz="1600" b="0" i="0" u="none" strike="noStrike">
                          <a:effectLst/>
                          <a:latin typeface="Calibri" panose="020F0502020204030204" pitchFamily="34" charset="0"/>
                        </a:rPr>
                        <a:t>I believe the school staff inspire my child's best efforts.</a:t>
                      </a:r>
                    </a:p>
                  </a:txBody>
                  <a:tcPr marL="9525" marR="9525" marT="9525" marB="0" anchor="ctr"/>
                </a:tc>
                <a:tc>
                  <a:txBody>
                    <a:bodyPr/>
                    <a:lstStyle/>
                    <a:p>
                      <a:pPr algn="ctr" fontAlgn="b"/>
                      <a:r>
                        <a:rPr lang="en-US" sz="1600" b="0" i="0" u="none" strike="noStrike">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3.82 (11)</a:t>
                      </a:r>
                    </a:p>
                  </a:txBody>
                  <a:tcPr marL="9525" marR="9525" marT="9525" marB="0" anchor="ctr"/>
                </a:tc>
                <a:tc>
                  <a:txBody>
                    <a:bodyPr/>
                    <a:lstStyle/>
                    <a:p>
                      <a:pPr algn="ctr" fontAlgn="b"/>
                      <a:r>
                        <a:rPr lang="en-US" sz="1600" b="0" i="0" u="none" strike="noStrike">
                          <a:effectLst/>
                          <a:latin typeface="Calibri" panose="020F0502020204030204" pitchFamily="34" charset="0"/>
                        </a:rPr>
                        <a:t>3.95</a:t>
                      </a:r>
                    </a:p>
                  </a:txBody>
                  <a:tcPr marL="9525" marR="9525" marT="9525" marB="0" anchor="ctr"/>
                </a:tc>
                <a:tc>
                  <a:txBody>
                    <a:bodyPr/>
                    <a:lstStyle/>
                    <a:p>
                      <a:pPr algn="ctr" fontAlgn="b"/>
                      <a:r>
                        <a:rPr lang="en-US" sz="1600" b="0" i="0" u="none" strike="noStrike" dirty="0">
                          <a:effectLst/>
                          <a:latin typeface="Calibri" panose="020F0502020204030204" pitchFamily="34" charset="0"/>
                        </a:rPr>
                        <a:t>-0.13</a:t>
                      </a:r>
                    </a:p>
                  </a:txBody>
                  <a:tcPr marL="9525" marR="9525" marT="9525" marB="0" anchor="ctr"/>
                </a:tc>
                <a:extLst>
                  <a:ext uri="{0D108BD9-81ED-4DB2-BD59-A6C34878D82A}">
                    <a16:rowId xmlns:a16="http://schemas.microsoft.com/office/drawing/2014/main" val="10005"/>
                  </a:ext>
                </a:extLst>
              </a:tr>
              <a:tr h="451149">
                <a:tc>
                  <a:txBody>
                    <a:bodyPr/>
                    <a:lstStyle/>
                    <a:p>
                      <a:pPr algn="l" fontAlgn="b"/>
                      <a:r>
                        <a:rPr lang="en-US" sz="1600" b="0" i="0" u="none" strike="noStrike" dirty="0">
                          <a:effectLst/>
                          <a:latin typeface="Calibri" panose="020F0502020204030204" pitchFamily="34" charset="0"/>
                        </a:rPr>
                        <a:t>I feel welcomed at my child's school.</a:t>
                      </a:r>
                    </a:p>
                  </a:txBody>
                  <a:tcPr marL="9525" marR="9525" marT="9525" marB="0" anchor="ctr"/>
                </a:tc>
                <a:tc>
                  <a:txBody>
                    <a:bodyPr/>
                    <a:lstStyle/>
                    <a:p>
                      <a:pPr algn="ctr" fontAlgn="b"/>
                      <a:r>
                        <a:rPr lang="en-US" sz="1600" b="0" i="0" u="none" strike="noStrike">
                          <a:effectLst/>
                          <a:latin typeface="Calibri" panose="020F0502020204030204" pitchFamily="34" charset="0"/>
                        </a:rPr>
                        <a:t>91%</a:t>
                      </a:r>
                    </a:p>
                  </a:txBody>
                  <a:tcPr marL="9525" marR="9525" marT="9525" marB="0" anchor="ctr"/>
                </a:tc>
                <a:tc>
                  <a:txBody>
                    <a:bodyPr/>
                    <a:lstStyle/>
                    <a:p>
                      <a:pPr algn="ctr" fontAlgn="b"/>
                      <a:r>
                        <a:rPr lang="en-US" sz="1600" b="0" i="0" u="none" strike="noStrike">
                          <a:effectLst/>
                          <a:latin typeface="Calibri" panose="020F0502020204030204" pitchFamily="34" charset="0"/>
                        </a:rPr>
                        <a:t>4.00 (11)</a:t>
                      </a:r>
                    </a:p>
                  </a:txBody>
                  <a:tcPr marL="9525" marR="9525" marT="9525" marB="0" anchor="ctr"/>
                </a:tc>
                <a:tc>
                  <a:txBody>
                    <a:bodyPr/>
                    <a:lstStyle/>
                    <a:p>
                      <a:pPr algn="ctr" fontAlgn="b"/>
                      <a:r>
                        <a:rPr lang="en-US" sz="1600" b="0" i="0" u="none" strike="noStrike">
                          <a:effectLst/>
                          <a:latin typeface="Calibri" panose="020F0502020204030204" pitchFamily="34" charset="0"/>
                        </a:rPr>
                        <a:t>4.14</a:t>
                      </a:r>
                    </a:p>
                  </a:txBody>
                  <a:tcPr marL="9525" marR="9525" marT="9525" marB="0" anchor="ctr"/>
                </a:tc>
                <a:tc>
                  <a:txBody>
                    <a:bodyPr/>
                    <a:lstStyle/>
                    <a:p>
                      <a:pPr algn="ctr" fontAlgn="b"/>
                      <a:r>
                        <a:rPr lang="en-US" sz="1600" b="0" i="0" u="none" strike="noStrike" dirty="0">
                          <a:effectLst/>
                          <a:latin typeface="Calibri" panose="020F0502020204030204" pitchFamily="34" charset="0"/>
                        </a:rPr>
                        <a:t>-0.14</a:t>
                      </a:r>
                    </a:p>
                  </a:txBody>
                  <a:tcPr marL="9525" marR="9525" marT="9525" marB="0" anchor="ctr"/>
                </a:tc>
                <a:extLst>
                  <a:ext uri="{0D108BD9-81ED-4DB2-BD59-A6C34878D82A}">
                    <a16:rowId xmlns:a16="http://schemas.microsoft.com/office/drawing/2014/main" val="10006"/>
                  </a:ext>
                </a:extLst>
              </a:tr>
              <a:tr h="451149">
                <a:tc>
                  <a:txBody>
                    <a:bodyPr/>
                    <a:lstStyle/>
                    <a:p>
                      <a:pPr algn="l" fontAlgn="b"/>
                      <a:r>
                        <a:rPr lang="en-US" sz="1600" b="0" i="0" u="none" strike="noStrike">
                          <a:effectLst/>
                          <a:latin typeface="Calibri" panose="020F0502020204030204" pitchFamily="34" charset="0"/>
                        </a:rPr>
                        <a:t>I am comfortable contacting the principal.</a:t>
                      </a:r>
                    </a:p>
                  </a:txBody>
                  <a:tcPr marL="9525" marR="9525" marT="9525" marB="0" anchor="ctr"/>
                </a:tc>
                <a:tc>
                  <a:txBody>
                    <a:bodyPr/>
                    <a:lstStyle/>
                    <a:p>
                      <a:pPr algn="ctr" fontAlgn="b"/>
                      <a:r>
                        <a:rPr lang="en-US" sz="1600" b="0" i="0" u="none" strike="noStrike">
                          <a:effectLst/>
                          <a:latin typeface="Calibri" panose="020F0502020204030204" pitchFamily="34" charset="0"/>
                        </a:rPr>
                        <a:t>78%</a:t>
                      </a:r>
                    </a:p>
                  </a:txBody>
                  <a:tcPr marL="9525" marR="9525" marT="9525" marB="0" anchor="ctr"/>
                </a:tc>
                <a:tc>
                  <a:txBody>
                    <a:bodyPr/>
                    <a:lstStyle/>
                    <a:p>
                      <a:pPr algn="ctr" fontAlgn="b"/>
                      <a:r>
                        <a:rPr lang="en-US" sz="1600" b="0" i="0" u="none" strike="noStrike">
                          <a:effectLst/>
                          <a:latin typeface="Calibri" panose="020F0502020204030204" pitchFamily="34" charset="0"/>
                        </a:rPr>
                        <a:t>3.56 (9)</a:t>
                      </a:r>
                    </a:p>
                  </a:txBody>
                  <a:tcPr marL="9525" marR="9525" marT="9525" marB="0" anchor="ctr"/>
                </a:tc>
                <a:tc>
                  <a:txBody>
                    <a:bodyPr/>
                    <a:lstStyle/>
                    <a:p>
                      <a:pPr algn="ctr" fontAlgn="b"/>
                      <a:r>
                        <a:rPr lang="en-US" sz="1600" b="0" i="0" u="none" strike="noStrike">
                          <a:effectLst/>
                          <a:latin typeface="Calibri" panose="020F0502020204030204" pitchFamily="34" charset="0"/>
                        </a:rPr>
                        <a:t>3.73</a:t>
                      </a:r>
                    </a:p>
                  </a:txBody>
                  <a:tcPr marL="9525" marR="9525" marT="9525" marB="0" anchor="ctr"/>
                </a:tc>
                <a:tc>
                  <a:txBody>
                    <a:bodyPr/>
                    <a:lstStyle/>
                    <a:p>
                      <a:pPr algn="ctr" fontAlgn="b"/>
                      <a:r>
                        <a:rPr lang="en-US" sz="1600" b="0" i="0" u="none" strike="noStrike" dirty="0">
                          <a:effectLst/>
                          <a:latin typeface="Calibri" panose="020F0502020204030204" pitchFamily="34" charset="0"/>
                        </a:rPr>
                        <a:t>-0.17</a:t>
                      </a:r>
                    </a:p>
                  </a:txBody>
                  <a:tcPr marL="9525" marR="9525" marT="9525" marB="0" anchor="ctr"/>
                </a:tc>
                <a:extLst>
                  <a:ext uri="{0D108BD9-81ED-4DB2-BD59-A6C34878D82A}">
                    <a16:rowId xmlns:a16="http://schemas.microsoft.com/office/drawing/2014/main" val="10007"/>
                  </a:ext>
                </a:extLst>
              </a:tr>
              <a:tr h="505059">
                <a:tc>
                  <a:txBody>
                    <a:bodyPr/>
                    <a:lstStyle/>
                    <a:p>
                      <a:pPr algn="l" fontAlgn="b"/>
                      <a:r>
                        <a:rPr lang="en-US" sz="1600" b="0" i="0" u="none" strike="noStrike">
                          <a:effectLst/>
                          <a:latin typeface="Calibri" panose="020F0502020204030204" pitchFamily="34" charset="0"/>
                        </a:rPr>
                        <a:t>I feel comfortable sharing ideas for school improvement with staff.</a:t>
                      </a:r>
                    </a:p>
                  </a:txBody>
                  <a:tcPr marL="9525" marR="9525" marT="9525" marB="0" anchor="ctr"/>
                </a:tc>
                <a:tc>
                  <a:txBody>
                    <a:bodyPr/>
                    <a:lstStyle/>
                    <a:p>
                      <a:pPr algn="ctr" fontAlgn="b"/>
                      <a:r>
                        <a:rPr lang="en-US" sz="1600" b="0" i="0" u="none" strike="noStrike">
                          <a:effectLst/>
                          <a:latin typeface="Calibri" panose="020F0502020204030204" pitchFamily="34" charset="0"/>
                        </a:rPr>
                        <a:t>63%</a:t>
                      </a:r>
                    </a:p>
                  </a:txBody>
                  <a:tcPr marL="9525" marR="9525" marT="9525" marB="0" anchor="ctr"/>
                </a:tc>
                <a:tc>
                  <a:txBody>
                    <a:bodyPr/>
                    <a:lstStyle/>
                    <a:p>
                      <a:pPr algn="ctr" fontAlgn="b"/>
                      <a:r>
                        <a:rPr lang="en-US" sz="1600" b="0" i="0" u="none" strike="noStrike">
                          <a:effectLst/>
                          <a:latin typeface="Calibri" panose="020F0502020204030204" pitchFamily="34" charset="0"/>
                        </a:rPr>
                        <a:t>3.38 (8)</a:t>
                      </a:r>
                    </a:p>
                  </a:txBody>
                  <a:tcPr marL="9525" marR="9525" marT="9525" marB="0" anchor="ctr"/>
                </a:tc>
                <a:tc>
                  <a:txBody>
                    <a:bodyPr/>
                    <a:lstStyle/>
                    <a:p>
                      <a:pPr algn="ctr" fontAlgn="b"/>
                      <a:r>
                        <a:rPr lang="en-US" sz="1600" b="0" i="0" u="none" strike="noStrike">
                          <a:effectLst/>
                          <a:latin typeface="Calibri" panose="020F0502020204030204" pitchFamily="34" charset="0"/>
                        </a:rPr>
                        <a:t>3.57</a:t>
                      </a:r>
                    </a:p>
                  </a:txBody>
                  <a:tcPr marL="9525" marR="9525" marT="9525" marB="0" anchor="ctr"/>
                </a:tc>
                <a:tc>
                  <a:txBody>
                    <a:bodyPr/>
                    <a:lstStyle/>
                    <a:p>
                      <a:pPr algn="ctr" fontAlgn="b"/>
                      <a:r>
                        <a:rPr lang="en-US" sz="1600" b="0" i="0" u="none" strike="noStrike" dirty="0">
                          <a:effectLst/>
                          <a:latin typeface="Calibri" panose="020F0502020204030204" pitchFamily="34" charset="0"/>
                        </a:rPr>
                        <a:t>-0.20</a:t>
                      </a:r>
                    </a:p>
                  </a:txBody>
                  <a:tcPr marL="9525" marR="9525" marT="9525" marB="0" anchor="ctr"/>
                </a:tc>
                <a:extLst>
                  <a:ext uri="{0D108BD9-81ED-4DB2-BD59-A6C34878D82A}">
                    <a16:rowId xmlns:a16="http://schemas.microsoft.com/office/drawing/2014/main" val="3247224180"/>
                  </a:ext>
                </a:extLst>
              </a:tr>
              <a:tr h="451149">
                <a:tc>
                  <a:txBody>
                    <a:bodyPr/>
                    <a:lstStyle/>
                    <a:p>
                      <a:pPr algn="l" fontAlgn="b"/>
                      <a:r>
                        <a:rPr lang="en-US" sz="1600" b="0" i="0" u="none" strike="noStrike">
                          <a:effectLst/>
                          <a:latin typeface="Calibri" panose="020F0502020204030204" pitchFamily="34" charset="0"/>
                        </a:rPr>
                        <a:t>My child enjoys going to school.</a:t>
                      </a:r>
                    </a:p>
                  </a:txBody>
                  <a:tcPr marL="9525" marR="9525" marT="9525" marB="0" anchor="ctr"/>
                </a:tc>
                <a:tc>
                  <a:txBody>
                    <a:bodyPr/>
                    <a:lstStyle/>
                    <a:p>
                      <a:pPr algn="ctr" fontAlgn="b"/>
                      <a:r>
                        <a:rPr lang="en-US" sz="1600" b="0" i="0" u="none" strike="noStrike">
                          <a:effectLst/>
                          <a:latin typeface="Calibri" panose="020F0502020204030204" pitchFamily="34" charset="0"/>
                        </a:rPr>
                        <a:t>72%</a:t>
                      </a:r>
                    </a:p>
                  </a:txBody>
                  <a:tcPr marL="9525" marR="9525" marT="9525" marB="0" anchor="ctr"/>
                </a:tc>
                <a:tc>
                  <a:txBody>
                    <a:bodyPr/>
                    <a:lstStyle/>
                    <a:p>
                      <a:pPr algn="ctr" fontAlgn="b"/>
                      <a:r>
                        <a:rPr lang="en-US" sz="1600" b="0" i="0" u="none" strike="noStrike">
                          <a:effectLst/>
                          <a:latin typeface="Calibri" panose="020F0502020204030204" pitchFamily="34" charset="0"/>
                        </a:rPr>
                        <a:t>3.73 (11)</a:t>
                      </a:r>
                    </a:p>
                  </a:txBody>
                  <a:tcPr marL="9525" marR="9525" marT="9525" marB="0" anchor="ctr"/>
                </a:tc>
                <a:tc>
                  <a:txBody>
                    <a:bodyPr/>
                    <a:lstStyle/>
                    <a:p>
                      <a:pPr algn="ctr" fontAlgn="b"/>
                      <a:r>
                        <a:rPr lang="en-US" sz="1600" b="0" i="0" u="none" strike="noStrike">
                          <a:effectLst/>
                          <a:latin typeface="Calibri" panose="020F0502020204030204" pitchFamily="34" charset="0"/>
                        </a:rPr>
                        <a:t>3.93</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-0.20</a:t>
                      </a:r>
                    </a:p>
                  </a:txBody>
                  <a:tcPr marL="9525" marR="9525" marT="9525" marB="0" anchor="ctr"/>
                </a:tc>
                <a:extLst>
                  <a:ext uri="{0D108BD9-81ED-4DB2-BD59-A6C34878D82A}">
                    <a16:rowId xmlns:a16="http://schemas.microsoft.com/office/drawing/2014/main" val="3497471824"/>
                  </a:ext>
                </a:extLst>
              </a:tr>
              <a:tr h="451149">
                <a:tc>
                  <a:txBody>
                    <a:bodyPr/>
                    <a:lstStyle/>
                    <a:p>
                      <a:pPr algn="l" fontAlgn="b"/>
                      <a:r>
                        <a:rPr lang="en-US" sz="1600" b="0" i="0" u="none" strike="noStrike">
                          <a:effectLst/>
                          <a:latin typeface="Calibri" panose="020F0502020204030204" pitchFamily="34" charset="0"/>
                        </a:rPr>
                        <a:t>School facilities are clean and well-kept. </a:t>
                      </a:r>
                    </a:p>
                  </a:txBody>
                  <a:tcPr marL="9525" marR="9525" marT="9525" marB="0" anchor="ctr"/>
                </a:tc>
                <a:tc>
                  <a:txBody>
                    <a:bodyPr/>
                    <a:lstStyle/>
                    <a:p>
                      <a:pPr algn="ctr" fontAlgn="b"/>
                      <a:r>
                        <a:rPr lang="en-US" sz="1600" b="0" i="0" u="none" strike="noStrike">
                          <a:effectLst/>
                          <a:latin typeface="Calibri" panose="020F0502020204030204" pitchFamily="34" charset="0"/>
                        </a:rPr>
                        <a:t>88%</a:t>
                      </a:r>
                    </a:p>
                  </a:txBody>
                  <a:tcPr marL="9525" marR="9525" marT="9525" marB="0" anchor="ctr"/>
                </a:tc>
                <a:tc>
                  <a:txBody>
                    <a:bodyPr/>
                    <a:lstStyle/>
                    <a:p>
                      <a:pPr algn="ctr" fontAlgn="b"/>
                      <a:r>
                        <a:rPr lang="en-US" sz="1600" b="0" i="0" u="none" strike="noStrike">
                          <a:effectLst/>
                          <a:latin typeface="Calibri" panose="020F0502020204030204" pitchFamily="34" charset="0"/>
                        </a:rPr>
                        <a:t>4.11 (9)</a:t>
                      </a:r>
                    </a:p>
                  </a:txBody>
                  <a:tcPr marL="9525" marR="9525" marT="9525" marB="0" anchor="ctr"/>
                </a:tc>
                <a:tc>
                  <a:txBody>
                    <a:bodyPr/>
                    <a:lstStyle/>
                    <a:p>
                      <a:pPr algn="ctr" fontAlgn="b"/>
                      <a:r>
                        <a:rPr lang="en-US" sz="1600" b="0" i="0" u="none" strike="noStrike">
                          <a:effectLst/>
                          <a:latin typeface="Calibri" panose="020F0502020204030204" pitchFamily="34" charset="0"/>
                        </a:rPr>
                        <a:t>4.33</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173514028"/>
                  </a:ext>
                </a:extLst>
              </a:tr>
            </a:tbl>
          </a:graphicData>
        </a:graphic>
      </p:graphicFrame>
    </p:spTree>
    <p:extLst>
      <p:ext uri="{BB962C8B-B14F-4D97-AF65-F5344CB8AC3E}">
        <p14:creationId xmlns:p14="http://schemas.microsoft.com/office/powerpoint/2010/main" val="9844497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dirty="0"/>
              <a:t>Alternative Education </a:t>
            </a:r>
            <a:r>
              <a:rPr lang="en-US" sz="3600" dirty="0"/>
              <a:t>(Slide 3/3)</a:t>
            </a:r>
            <a:br>
              <a:rPr lang="en-US" sz="36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31740105"/>
              </p:ext>
            </p:extLst>
          </p:nvPr>
        </p:nvGraphicFramePr>
        <p:xfrm>
          <a:off x="-4" y="1295405"/>
          <a:ext cx="9144003" cy="5562597"/>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387486363"/>
                    </a:ext>
                  </a:extLst>
                </a:gridCol>
                <a:gridCol w="1055077">
                  <a:extLst>
                    <a:ext uri="{9D8B030D-6E8A-4147-A177-3AD203B41FA5}">
                      <a16:colId xmlns:a16="http://schemas.microsoft.com/office/drawing/2014/main" val="20001"/>
                    </a:ext>
                  </a:extLst>
                </a:gridCol>
                <a:gridCol w="1055077">
                  <a:extLst>
                    <a:ext uri="{9D8B030D-6E8A-4147-A177-3AD203B41FA5}">
                      <a16:colId xmlns:a16="http://schemas.microsoft.com/office/drawing/2014/main" val="461354679"/>
                    </a:ext>
                  </a:extLst>
                </a:gridCol>
                <a:gridCol w="1055077">
                  <a:extLst>
                    <a:ext uri="{9D8B030D-6E8A-4147-A177-3AD203B41FA5}">
                      <a16:colId xmlns:a16="http://schemas.microsoft.com/office/drawing/2014/main" val="3741330643"/>
                    </a:ext>
                  </a:extLst>
                </a:gridCol>
              </a:tblGrid>
              <a:tr h="962625">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522509">
                <a:tc>
                  <a:txBody>
                    <a:bodyPr/>
                    <a:lstStyle/>
                    <a:p>
                      <a:pPr algn="l" fontAlgn="b"/>
                      <a:r>
                        <a:rPr lang="en-US" sz="1600" b="0" i="0" u="none" strike="noStrike" dirty="0">
                          <a:effectLst/>
                          <a:latin typeface="Calibri" panose="020F0502020204030204" pitchFamily="34" charset="0"/>
                        </a:rPr>
                        <a:t>My child is being adequately prepared for the next grade level or college/career/life after high school.</a:t>
                      </a:r>
                    </a:p>
                  </a:txBody>
                  <a:tcPr marL="9525" marR="9525" marT="9525" marB="0" anchor="ctr"/>
                </a:tc>
                <a:tc>
                  <a:txBody>
                    <a:bodyPr/>
                    <a:lstStyle/>
                    <a:p>
                      <a:pPr algn="ctr" fontAlgn="b"/>
                      <a:r>
                        <a:rPr lang="en-US" sz="1600" b="0" i="0" u="none" strike="noStrike" dirty="0">
                          <a:effectLst/>
                          <a:latin typeface="Calibri" panose="020F0502020204030204" pitchFamily="34" charset="0"/>
                        </a:rPr>
                        <a:t>66%</a:t>
                      </a:r>
                    </a:p>
                  </a:txBody>
                  <a:tcPr marL="9525" marR="9525" marT="9525" marB="0" anchor="ctr"/>
                </a:tc>
                <a:tc>
                  <a:txBody>
                    <a:bodyPr/>
                    <a:lstStyle/>
                    <a:p>
                      <a:pPr algn="ctr" fontAlgn="b"/>
                      <a:r>
                        <a:rPr lang="en-US" sz="1600" b="0" i="0" u="none" strike="noStrike" dirty="0">
                          <a:effectLst/>
                          <a:latin typeface="Calibri" panose="020F0502020204030204" pitchFamily="34" charset="0"/>
                        </a:rPr>
                        <a:t>3.56 (9)</a:t>
                      </a:r>
                    </a:p>
                  </a:txBody>
                  <a:tcPr marL="9525" marR="9525" marT="9525" marB="0" anchor="ctr"/>
                </a:tc>
                <a:tc>
                  <a:txBody>
                    <a:bodyPr/>
                    <a:lstStyle/>
                    <a:p>
                      <a:pPr algn="ctr" fontAlgn="b"/>
                      <a:r>
                        <a:rPr lang="en-US" sz="1600" b="0" i="0" u="none" strike="noStrike">
                          <a:effectLst/>
                          <a:latin typeface="Calibri" panose="020F0502020204030204" pitchFamily="34" charset="0"/>
                        </a:rPr>
                        <a:t>3.80</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-0.25</a:t>
                      </a:r>
                    </a:p>
                  </a:txBody>
                  <a:tcPr marL="9525" marR="9525" marT="9525" marB="0" anchor="ctr"/>
                </a:tc>
                <a:extLst>
                  <a:ext uri="{0D108BD9-81ED-4DB2-BD59-A6C34878D82A}">
                    <a16:rowId xmlns:a16="http://schemas.microsoft.com/office/drawing/2014/main" val="10001"/>
                  </a:ext>
                </a:extLst>
              </a:tr>
              <a:tr h="522509">
                <a:tc>
                  <a:txBody>
                    <a:bodyPr/>
                    <a:lstStyle/>
                    <a:p>
                      <a:pPr algn="l" fontAlgn="b"/>
                      <a:r>
                        <a:rPr lang="en-US" sz="1600" b="0" i="0" u="none" strike="noStrike">
                          <a:effectLst/>
                          <a:latin typeface="Calibri" panose="020F0502020204030204" pitchFamily="34" charset="0"/>
                        </a:rPr>
                        <a:t>My school provides appropriate opportunities for parental involvement.</a:t>
                      </a:r>
                    </a:p>
                  </a:txBody>
                  <a:tcPr marL="9525" marR="9525" marT="9525" marB="0" anchor="ctr"/>
                </a:tc>
                <a:tc>
                  <a:txBody>
                    <a:bodyPr/>
                    <a:lstStyle/>
                    <a:p>
                      <a:pPr algn="ctr" fontAlgn="b"/>
                      <a:r>
                        <a:rPr lang="en-US" sz="1600" b="0" i="0" u="none" strike="noStrike" dirty="0">
                          <a:effectLst/>
                          <a:latin typeface="Calibri" panose="020F0502020204030204" pitchFamily="34" charset="0"/>
                        </a:rPr>
                        <a:t>66%</a:t>
                      </a:r>
                    </a:p>
                  </a:txBody>
                  <a:tcPr marL="9525" marR="9525" marT="9525" marB="0" anchor="ctr"/>
                </a:tc>
                <a:tc>
                  <a:txBody>
                    <a:bodyPr/>
                    <a:lstStyle/>
                    <a:p>
                      <a:pPr algn="ctr" fontAlgn="b"/>
                      <a:r>
                        <a:rPr lang="en-US" sz="1600" b="0" i="0" u="none" strike="noStrike" dirty="0">
                          <a:effectLst/>
                          <a:latin typeface="Calibri" panose="020F0502020204030204" pitchFamily="34" charset="0"/>
                        </a:rPr>
                        <a:t>3.56 (9)</a:t>
                      </a:r>
                    </a:p>
                  </a:txBody>
                  <a:tcPr marL="9525" marR="9525" marT="9525" marB="0" anchor="ctr"/>
                </a:tc>
                <a:tc>
                  <a:txBody>
                    <a:bodyPr/>
                    <a:lstStyle/>
                    <a:p>
                      <a:pPr algn="ctr" fontAlgn="b"/>
                      <a:r>
                        <a:rPr lang="en-US" sz="1600" b="0" i="0" u="none" strike="noStrike" dirty="0">
                          <a:effectLst/>
                          <a:latin typeface="Calibri" panose="020F0502020204030204" pitchFamily="34" charset="0"/>
                        </a:rPr>
                        <a:t>3.90</a:t>
                      </a:r>
                    </a:p>
                  </a:txBody>
                  <a:tcPr marL="9525" marR="9525" marT="9525" marB="0" anchor="ctr"/>
                </a:tc>
                <a:tc>
                  <a:txBody>
                    <a:bodyPr/>
                    <a:lstStyle/>
                    <a:p>
                      <a:pPr algn="ctr" fontAlgn="b"/>
                      <a:r>
                        <a:rPr lang="en-US" sz="1600" b="0" i="0" u="none" strike="noStrike">
                          <a:solidFill>
                            <a:srgbClr val="000000"/>
                          </a:solidFill>
                          <a:effectLst/>
                          <a:latin typeface="Calibri" panose="020F0502020204030204" pitchFamily="34" charset="0"/>
                        </a:rPr>
                        <a:t>-0.34</a:t>
                      </a:r>
                    </a:p>
                  </a:txBody>
                  <a:tcPr marL="9525" marR="9525" marT="9525" marB="0" anchor="ctr"/>
                </a:tc>
                <a:extLst>
                  <a:ext uri="{0D108BD9-81ED-4DB2-BD59-A6C34878D82A}">
                    <a16:rowId xmlns:a16="http://schemas.microsoft.com/office/drawing/2014/main" val="10002"/>
                  </a:ext>
                </a:extLst>
              </a:tr>
              <a:tr h="488306">
                <a:tc>
                  <a:txBody>
                    <a:bodyPr/>
                    <a:lstStyle/>
                    <a:p>
                      <a:pPr algn="l" fontAlgn="b"/>
                      <a:r>
                        <a:rPr lang="en-US" sz="1600" b="0" i="0" u="none" strike="noStrike">
                          <a:effectLst/>
                          <a:latin typeface="Calibri" panose="020F0502020204030204" pitchFamily="34" charset="0"/>
                        </a:rPr>
                        <a:t>The District employs high-quality teachers.</a:t>
                      </a:r>
                    </a:p>
                  </a:txBody>
                  <a:tcPr marL="9525" marR="9525" marT="9525" marB="0" anchor="ctr"/>
                </a:tc>
                <a:tc>
                  <a:txBody>
                    <a:bodyPr/>
                    <a:lstStyle/>
                    <a:p>
                      <a:pPr algn="ctr" fontAlgn="b"/>
                      <a:r>
                        <a:rPr lang="en-US" sz="1600" b="0" i="0" u="none" strike="noStrike">
                          <a:effectLst/>
                          <a:latin typeface="Calibri" panose="020F0502020204030204" pitchFamily="34" charset="0"/>
                        </a:rPr>
                        <a:t>70%</a:t>
                      </a:r>
                    </a:p>
                  </a:txBody>
                  <a:tcPr marL="9525" marR="9525" marT="9525" marB="0" anchor="ctr"/>
                </a:tc>
                <a:tc>
                  <a:txBody>
                    <a:bodyPr/>
                    <a:lstStyle/>
                    <a:p>
                      <a:pPr algn="ctr" fontAlgn="b"/>
                      <a:r>
                        <a:rPr lang="en-US" sz="1600" b="0" i="0" u="none" strike="noStrike">
                          <a:effectLst/>
                          <a:latin typeface="Calibri" panose="020F0502020204030204" pitchFamily="34" charset="0"/>
                        </a:rPr>
                        <a:t>3.60 (10)</a:t>
                      </a:r>
                    </a:p>
                  </a:txBody>
                  <a:tcPr marL="9525" marR="9525" marT="9525" marB="0" anchor="ctr"/>
                </a:tc>
                <a:tc>
                  <a:txBody>
                    <a:bodyPr/>
                    <a:lstStyle/>
                    <a:p>
                      <a:pPr algn="ctr" fontAlgn="b"/>
                      <a:r>
                        <a:rPr lang="en-US" sz="1600" b="0" i="0" u="none" strike="noStrike" dirty="0">
                          <a:effectLst/>
                          <a:latin typeface="Calibri" panose="020F0502020204030204" pitchFamily="34" charset="0"/>
                        </a:rPr>
                        <a:t>4.03</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-0.43</a:t>
                      </a:r>
                    </a:p>
                  </a:txBody>
                  <a:tcPr marL="9525" marR="9525" marT="9525" marB="0" anchor="ctr"/>
                </a:tc>
                <a:extLst>
                  <a:ext uri="{0D108BD9-81ED-4DB2-BD59-A6C34878D82A}">
                    <a16:rowId xmlns:a16="http://schemas.microsoft.com/office/drawing/2014/main" val="10003"/>
                  </a:ext>
                </a:extLst>
              </a:tr>
              <a:tr h="522509">
                <a:tc>
                  <a:txBody>
                    <a:bodyPr/>
                    <a:lstStyle/>
                    <a:p>
                      <a:pPr algn="l" fontAlgn="b"/>
                      <a:r>
                        <a:rPr lang="en-US" sz="1600" b="0" i="0" u="none" strike="noStrike">
                          <a:effectLst/>
                          <a:latin typeface="Calibri" panose="020F0502020204030204" pitchFamily="34" charset="0"/>
                        </a:rPr>
                        <a:t>When my child has a problem at school, he/she knows how to get help.</a:t>
                      </a:r>
                    </a:p>
                  </a:txBody>
                  <a:tcPr marL="9525" marR="9525" marT="9525" marB="0" anchor="ctr"/>
                </a:tc>
                <a:tc>
                  <a:txBody>
                    <a:bodyPr/>
                    <a:lstStyle/>
                    <a:p>
                      <a:pPr algn="ctr" fontAlgn="b"/>
                      <a:r>
                        <a:rPr lang="en-US" sz="1600" b="0" i="0" u="none" strike="noStrike">
                          <a:effectLst/>
                          <a:latin typeface="Calibri" panose="020F0502020204030204" pitchFamily="34" charset="0"/>
                        </a:rPr>
                        <a:t>66%</a:t>
                      </a:r>
                    </a:p>
                  </a:txBody>
                  <a:tcPr marL="9525" marR="9525" marT="9525" marB="0" anchor="ctr"/>
                </a:tc>
                <a:tc>
                  <a:txBody>
                    <a:bodyPr/>
                    <a:lstStyle/>
                    <a:p>
                      <a:pPr algn="ctr" fontAlgn="b"/>
                      <a:r>
                        <a:rPr lang="en-US" sz="1600" b="0" i="0" u="none" strike="noStrike">
                          <a:effectLst/>
                          <a:latin typeface="Calibri" panose="020F0502020204030204" pitchFamily="34" charset="0"/>
                        </a:rPr>
                        <a:t>3.44 (9)</a:t>
                      </a:r>
                    </a:p>
                  </a:txBody>
                  <a:tcPr marL="9525" marR="9525" marT="9525" marB="0" anchor="ctr"/>
                </a:tc>
                <a:tc>
                  <a:txBody>
                    <a:bodyPr/>
                    <a:lstStyle/>
                    <a:p>
                      <a:pPr algn="ctr" fontAlgn="b"/>
                      <a:r>
                        <a:rPr lang="en-US" sz="1600" b="0" i="0" u="none" strike="noStrike">
                          <a:effectLst/>
                          <a:latin typeface="Calibri" panose="020F0502020204030204" pitchFamily="34" charset="0"/>
                        </a:rPr>
                        <a:t>3.90</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-0.46</a:t>
                      </a:r>
                    </a:p>
                  </a:txBody>
                  <a:tcPr marL="9525" marR="9525" marT="9525" marB="0" anchor="ctr"/>
                </a:tc>
                <a:extLst>
                  <a:ext uri="{0D108BD9-81ED-4DB2-BD59-A6C34878D82A}">
                    <a16:rowId xmlns:a16="http://schemas.microsoft.com/office/drawing/2014/main" val="10004"/>
                  </a:ext>
                </a:extLst>
              </a:tr>
              <a:tr h="488306">
                <a:tc>
                  <a:txBody>
                    <a:bodyPr/>
                    <a:lstStyle/>
                    <a:p>
                      <a:pPr algn="l" fontAlgn="b"/>
                      <a:r>
                        <a:rPr lang="en-US" sz="1600" b="0" i="0" u="none" strike="noStrike">
                          <a:effectLst/>
                          <a:latin typeface="Calibri" panose="020F0502020204030204" pitchFamily="34" charset="0"/>
                        </a:rPr>
                        <a:t>I'm proud of our school.</a:t>
                      </a:r>
                    </a:p>
                  </a:txBody>
                  <a:tcPr marL="9525" marR="9525" marT="9525" marB="0" anchor="ctr"/>
                </a:tc>
                <a:tc>
                  <a:txBody>
                    <a:bodyPr/>
                    <a:lstStyle/>
                    <a:p>
                      <a:pPr algn="ctr" fontAlgn="b"/>
                      <a:r>
                        <a:rPr lang="en-US" sz="1600" b="0" i="0" u="none" strike="noStrike">
                          <a:effectLst/>
                          <a:latin typeface="Calibri" panose="020F0502020204030204" pitchFamily="34" charset="0"/>
                        </a:rPr>
                        <a:t>80%</a:t>
                      </a:r>
                    </a:p>
                  </a:txBody>
                  <a:tcPr marL="9525" marR="9525" marT="9525" marB="0" anchor="ctr"/>
                </a:tc>
                <a:tc>
                  <a:txBody>
                    <a:bodyPr/>
                    <a:lstStyle/>
                    <a:p>
                      <a:pPr algn="ctr" fontAlgn="b"/>
                      <a:r>
                        <a:rPr lang="en-US" sz="1600" b="0" i="0" u="none" strike="noStrike">
                          <a:effectLst/>
                          <a:latin typeface="Calibri" panose="020F0502020204030204" pitchFamily="34" charset="0"/>
                        </a:rPr>
                        <a:t>3.70 (10)</a:t>
                      </a:r>
                    </a:p>
                  </a:txBody>
                  <a:tcPr marL="9525" marR="9525" marT="9525" marB="0" anchor="ctr"/>
                </a:tc>
                <a:tc>
                  <a:txBody>
                    <a:bodyPr/>
                    <a:lstStyle/>
                    <a:p>
                      <a:pPr algn="ctr" fontAlgn="b"/>
                      <a:r>
                        <a:rPr lang="en-US" sz="1600" b="0" i="0" u="none" strike="noStrike">
                          <a:effectLst/>
                          <a:latin typeface="Calibri" panose="020F0502020204030204" pitchFamily="34" charset="0"/>
                        </a:rPr>
                        <a:t>4.20</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-0.50</a:t>
                      </a:r>
                    </a:p>
                  </a:txBody>
                  <a:tcPr marL="9525" marR="9525" marT="9525" marB="0" anchor="ctr"/>
                </a:tc>
                <a:extLst>
                  <a:ext uri="{0D108BD9-81ED-4DB2-BD59-A6C34878D82A}">
                    <a16:rowId xmlns:a16="http://schemas.microsoft.com/office/drawing/2014/main" val="10005"/>
                  </a:ext>
                </a:extLst>
              </a:tr>
              <a:tr h="522509">
                <a:tc>
                  <a:txBody>
                    <a:bodyPr/>
                    <a:lstStyle/>
                    <a:p>
                      <a:pPr algn="l" fontAlgn="b"/>
                      <a:r>
                        <a:rPr lang="en-US" sz="1600" b="0" i="0" u="none" strike="noStrike">
                          <a:effectLst/>
                          <a:latin typeface="Calibri" panose="020F0502020204030204" pitchFamily="34" charset="0"/>
                        </a:rPr>
                        <a:t>Parent/teacher conferences provide productive communication.</a:t>
                      </a:r>
                    </a:p>
                  </a:txBody>
                  <a:tcPr marL="9525" marR="9525" marT="9525" marB="0" anchor="ctr"/>
                </a:tc>
                <a:tc>
                  <a:txBody>
                    <a:bodyPr/>
                    <a:lstStyle/>
                    <a:p>
                      <a:pPr algn="ctr" fontAlgn="b"/>
                      <a:r>
                        <a:rPr lang="en-US" sz="1600" b="0" i="0" u="none" strike="noStrike">
                          <a:effectLst/>
                          <a:latin typeface="Calibri" panose="020F0502020204030204" pitchFamily="34" charset="0"/>
                        </a:rPr>
                        <a:t>66%</a:t>
                      </a:r>
                    </a:p>
                  </a:txBody>
                  <a:tcPr marL="9525" marR="9525" marT="9525" marB="0" anchor="ctr"/>
                </a:tc>
                <a:tc>
                  <a:txBody>
                    <a:bodyPr/>
                    <a:lstStyle/>
                    <a:p>
                      <a:pPr algn="ctr" fontAlgn="b"/>
                      <a:r>
                        <a:rPr lang="en-US" sz="1600" b="0" i="0" u="none" strike="noStrike">
                          <a:effectLst/>
                          <a:latin typeface="Calibri" panose="020F0502020204030204" pitchFamily="34" charset="0"/>
                        </a:rPr>
                        <a:t>3.44 (9)</a:t>
                      </a:r>
                    </a:p>
                  </a:txBody>
                  <a:tcPr marL="9525" marR="9525" marT="9525" marB="0" anchor="ctr"/>
                </a:tc>
                <a:tc>
                  <a:txBody>
                    <a:bodyPr/>
                    <a:lstStyle/>
                    <a:p>
                      <a:pPr algn="ctr" fontAlgn="b"/>
                      <a:r>
                        <a:rPr lang="en-US" sz="1600" b="0" i="0" u="none" strike="noStrike">
                          <a:effectLst/>
                          <a:latin typeface="Calibri" panose="020F0502020204030204" pitchFamily="34" charset="0"/>
                        </a:rPr>
                        <a:t>4.00</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-0.56</a:t>
                      </a:r>
                    </a:p>
                  </a:txBody>
                  <a:tcPr marL="9525" marR="9525" marT="9525" marB="0" anchor="ctr"/>
                </a:tc>
                <a:extLst>
                  <a:ext uri="{0D108BD9-81ED-4DB2-BD59-A6C34878D82A}">
                    <a16:rowId xmlns:a16="http://schemas.microsoft.com/office/drawing/2014/main" val="10006"/>
                  </a:ext>
                </a:extLst>
              </a:tr>
              <a:tr h="488306">
                <a:tc>
                  <a:txBody>
                    <a:bodyPr/>
                    <a:lstStyle/>
                    <a:p>
                      <a:pPr algn="l" fontAlgn="b"/>
                      <a:r>
                        <a:rPr lang="en-US" sz="1600" b="0" i="0" u="none" strike="noStrike">
                          <a:effectLst/>
                          <a:latin typeface="Calibri" panose="020F0502020204030204" pitchFamily="34" charset="0"/>
                        </a:rPr>
                        <a:t>The school has a culture of high expectations.</a:t>
                      </a:r>
                    </a:p>
                  </a:txBody>
                  <a:tcPr marL="9525" marR="9525" marT="9525" marB="0" anchor="ctr"/>
                </a:tc>
                <a:tc>
                  <a:txBody>
                    <a:bodyPr/>
                    <a:lstStyle/>
                    <a:p>
                      <a:pPr algn="ctr" fontAlgn="b"/>
                      <a:r>
                        <a:rPr lang="en-US" sz="1600" b="0" i="0" u="none" strike="noStrike">
                          <a:effectLst/>
                          <a:latin typeface="Calibri" panose="020F0502020204030204" pitchFamily="34" charset="0"/>
                        </a:rPr>
                        <a:t>55%</a:t>
                      </a:r>
                    </a:p>
                  </a:txBody>
                  <a:tcPr marL="9525" marR="9525" marT="9525" marB="0" anchor="ctr"/>
                </a:tc>
                <a:tc>
                  <a:txBody>
                    <a:bodyPr/>
                    <a:lstStyle/>
                    <a:p>
                      <a:pPr algn="ctr" fontAlgn="b"/>
                      <a:r>
                        <a:rPr lang="en-US" sz="1600" b="0" i="0" u="none" strike="noStrike">
                          <a:effectLst/>
                          <a:latin typeface="Calibri" panose="020F0502020204030204" pitchFamily="34" charset="0"/>
                        </a:rPr>
                        <a:t>3.33 (9)</a:t>
                      </a:r>
                    </a:p>
                  </a:txBody>
                  <a:tcPr marL="9525" marR="9525" marT="9525" marB="0" anchor="ctr"/>
                </a:tc>
                <a:tc>
                  <a:txBody>
                    <a:bodyPr/>
                    <a:lstStyle/>
                    <a:p>
                      <a:pPr algn="ctr" fontAlgn="b"/>
                      <a:r>
                        <a:rPr lang="en-US" sz="1600" b="0" i="0" u="none" strike="noStrike">
                          <a:effectLst/>
                          <a:latin typeface="Calibri" panose="020F0502020204030204" pitchFamily="34" charset="0"/>
                        </a:rPr>
                        <a:t>3.91</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-0.58</a:t>
                      </a:r>
                    </a:p>
                  </a:txBody>
                  <a:tcPr marL="9525" marR="9525" marT="9525" marB="0" anchor="ctr"/>
                </a:tc>
                <a:extLst>
                  <a:ext uri="{0D108BD9-81ED-4DB2-BD59-A6C34878D82A}">
                    <a16:rowId xmlns:a16="http://schemas.microsoft.com/office/drawing/2014/main" val="10007"/>
                  </a:ext>
                </a:extLst>
              </a:tr>
              <a:tr h="522509">
                <a:tc>
                  <a:txBody>
                    <a:bodyPr/>
                    <a:lstStyle/>
                    <a:p>
                      <a:pPr algn="l" fontAlgn="b"/>
                      <a:r>
                        <a:rPr lang="en-US" sz="1600" b="0" i="0" u="none" strike="noStrike">
                          <a:effectLst/>
                          <a:latin typeface="Calibri" panose="020F0502020204030204" pitchFamily="34" charset="0"/>
                        </a:rPr>
                        <a:t>My child has a positive relationship with at least one adult at school.</a:t>
                      </a:r>
                    </a:p>
                  </a:txBody>
                  <a:tcPr marL="9525" marR="9525" marT="9525" marB="0" anchor="ctr"/>
                </a:tc>
                <a:tc>
                  <a:txBody>
                    <a:bodyPr/>
                    <a:lstStyle/>
                    <a:p>
                      <a:pPr algn="ctr" fontAlgn="b"/>
                      <a:r>
                        <a:rPr lang="en-US" sz="1600" b="0" i="0" u="none" strike="noStrike" dirty="0">
                          <a:effectLst/>
                          <a:latin typeface="Calibri" panose="020F0502020204030204" pitchFamily="34" charset="0"/>
                        </a:rPr>
                        <a:t>82%</a:t>
                      </a:r>
                    </a:p>
                  </a:txBody>
                  <a:tcPr marL="9525" marR="9525" marT="9525" marB="0" anchor="ctr"/>
                </a:tc>
                <a:tc>
                  <a:txBody>
                    <a:bodyPr/>
                    <a:lstStyle/>
                    <a:p>
                      <a:pPr algn="ctr" fontAlgn="b"/>
                      <a:r>
                        <a:rPr lang="en-US" sz="1600" b="0" i="0" u="none" strike="noStrike">
                          <a:effectLst/>
                          <a:latin typeface="Calibri" panose="020F0502020204030204" pitchFamily="34" charset="0"/>
                        </a:rPr>
                        <a:t>3.82 (11)</a:t>
                      </a:r>
                    </a:p>
                  </a:txBody>
                  <a:tcPr marL="9525" marR="9525" marT="9525" marB="0" anchor="ctr"/>
                </a:tc>
                <a:tc>
                  <a:txBody>
                    <a:bodyPr/>
                    <a:lstStyle/>
                    <a:p>
                      <a:pPr algn="ctr" fontAlgn="b"/>
                      <a:r>
                        <a:rPr lang="en-US" sz="1600" b="0" i="0" u="none" strike="noStrike">
                          <a:effectLst/>
                          <a:latin typeface="Calibri" panose="020F0502020204030204" pitchFamily="34" charset="0"/>
                        </a:rPr>
                        <a:t>4.44</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-0.62</a:t>
                      </a:r>
                    </a:p>
                  </a:txBody>
                  <a:tcPr marL="9525" marR="9525" marT="9525" marB="0" anchor="ctr"/>
                </a:tc>
                <a:extLst>
                  <a:ext uri="{0D108BD9-81ED-4DB2-BD59-A6C34878D82A}">
                    <a16:rowId xmlns:a16="http://schemas.microsoft.com/office/drawing/2014/main" val="3247224180"/>
                  </a:ext>
                </a:extLst>
              </a:tr>
              <a:tr h="522509">
                <a:tc>
                  <a:txBody>
                    <a:bodyPr/>
                    <a:lstStyle/>
                    <a:p>
                      <a:pPr algn="l" fontAlgn="b"/>
                      <a:r>
                        <a:rPr lang="en-US" sz="1600" b="0" i="0" u="none" strike="noStrike">
                          <a:effectLst/>
                          <a:latin typeface="Calibri" panose="020F0502020204030204" pitchFamily="34" charset="0"/>
                        </a:rPr>
                        <a:t>The front office staff makes me feel welcome and addresses my concerns.</a:t>
                      </a:r>
                    </a:p>
                  </a:txBody>
                  <a:tcPr marL="9525" marR="9525" marT="9525" marB="0" anchor="ctr"/>
                </a:tc>
                <a:tc>
                  <a:txBody>
                    <a:bodyPr/>
                    <a:lstStyle/>
                    <a:p>
                      <a:pPr algn="ctr" fontAlgn="b"/>
                      <a:r>
                        <a:rPr lang="en-US" sz="1600" b="0" i="0" u="none" strike="noStrike">
                          <a:effectLst/>
                          <a:latin typeface="Calibri" panose="020F0502020204030204" pitchFamily="34" charset="0"/>
                        </a:rPr>
                        <a:t>89%</a:t>
                      </a:r>
                    </a:p>
                  </a:txBody>
                  <a:tcPr marL="9525" marR="9525" marT="9525" marB="0" anchor="ctr"/>
                </a:tc>
                <a:tc>
                  <a:txBody>
                    <a:bodyPr/>
                    <a:lstStyle/>
                    <a:p>
                      <a:pPr algn="ctr" fontAlgn="b"/>
                      <a:r>
                        <a:rPr lang="en-US" sz="1600" b="0" i="0" u="none" strike="noStrike">
                          <a:effectLst/>
                          <a:latin typeface="Calibri" panose="020F0502020204030204" pitchFamily="34" charset="0"/>
                        </a:rPr>
                        <a:t>4.00 (9)</a:t>
                      </a:r>
                    </a:p>
                  </a:txBody>
                  <a:tcPr marL="9525" marR="9525" marT="9525" marB="0" anchor="ctr"/>
                </a:tc>
                <a:tc>
                  <a:txBody>
                    <a:bodyPr/>
                    <a:lstStyle/>
                    <a:p>
                      <a:pPr algn="ctr" fontAlgn="b"/>
                      <a:r>
                        <a:rPr lang="en-US" sz="1600" b="0" i="0" u="none" strike="noStrike">
                          <a:effectLst/>
                          <a:latin typeface="Calibri" panose="020F0502020204030204" pitchFamily="34" charset="0"/>
                        </a:rPr>
                        <a:t>N/A</a:t>
                      </a:r>
                    </a:p>
                  </a:txBody>
                  <a:tcPr marL="9525" marR="9525" marT="9525" marB="0" anchor="ctr"/>
                </a:tc>
                <a:tc>
                  <a:txBody>
                    <a:bodyPr/>
                    <a:lstStyle/>
                    <a:p>
                      <a:pPr algn="ctr" fontAlgn="b"/>
                      <a:r>
                        <a:rPr lang="en-US" sz="1600" b="0" i="0" u="none" strike="noStrike" dirty="0">
                          <a:effectLst/>
                          <a:latin typeface="Calibri" panose="020F0502020204030204" pitchFamily="34" charset="0"/>
                        </a:rPr>
                        <a:t>N/A</a:t>
                      </a:r>
                    </a:p>
                  </a:txBody>
                  <a:tcPr marL="9525" marR="9525" marT="9525" marB="0" anchor="ctr"/>
                </a:tc>
                <a:extLst>
                  <a:ext uri="{0D108BD9-81ED-4DB2-BD59-A6C34878D82A}">
                    <a16:rowId xmlns:a16="http://schemas.microsoft.com/office/drawing/2014/main" val="3497471824"/>
                  </a:ext>
                </a:extLst>
              </a:tr>
            </a:tbl>
          </a:graphicData>
        </a:graphic>
      </p:graphicFrame>
    </p:spTree>
    <p:extLst>
      <p:ext uri="{BB962C8B-B14F-4D97-AF65-F5344CB8AC3E}">
        <p14:creationId xmlns:p14="http://schemas.microsoft.com/office/powerpoint/2010/main" val="37842881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Academic expectations at W Alternative Education are: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148875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21207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t>The overall use of technology at Alternative Education is: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1111817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50880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209800"/>
            <a:ext cx="9144000" cy="1470025"/>
          </a:xfrm>
        </p:spPr>
        <p:txBody>
          <a:bodyPr>
            <a:normAutofit/>
          </a:bodyPr>
          <a:lstStyle/>
          <a:p>
            <a:r>
              <a:rPr lang="en-US" b="1" dirty="0"/>
              <a:t>Overall District Satisfaction</a:t>
            </a:r>
            <a:endParaRPr lang="en-US" sz="3100" b="1" i="1" dirty="0"/>
          </a:p>
        </p:txBody>
      </p:sp>
    </p:spTree>
    <p:extLst>
      <p:ext uri="{BB962C8B-B14F-4D97-AF65-F5344CB8AC3E}">
        <p14:creationId xmlns:p14="http://schemas.microsoft.com/office/powerpoint/2010/main" val="33162959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000" b="1" dirty="0">
                <a:solidFill>
                  <a:srgbClr val="000000"/>
                </a:solidFill>
                <a:latin typeface="+mn-lt"/>
                <a:ea typeface="Lucida Grande"/>
                <a:cs typeface="Lucida Grande"/>
              </a:rPr>
              <a:t>Overall, how satisfied are you with the School District?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00520464"/>
              </p:ext>
            </p:extLst>
          </p:nvPr>
        </p:nvGraphicFramePr>
        <p:xfrm>
          <a:off x="0" y="1524000"/>
          <a:ext cx="91440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55379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598"/>
          </a:xfrm>
        </p:spPr>
        <p:txBody>
          <a:bodyPr>
            <a:noAutofit/>
          </a:bodyPr>
          <a:lstStyle/>
          <a:p>
            <a:r>
              <a:rPr lang="en-US" sz="3100" b="1" dirty="0"/>
              <a:t>Please indicate your level of agreement for each item. </a:t>
            </a:r>
            <a:br>
              <a:rPr lang="en-US" sz="3100" b="1" dirty="0"/>
            </a:br>
            <a:r>
              <a:rPr lang="en-US" sz="2400" i="1" dirty="0"/>
              <a:t>Strongly agree (5), Agree (4), Disagree (2), Strongly disagree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1879448"/>
              </p:ext>
            </p:extLst>
          </p:nvPr>
        </p:nvGraphicFramePr>
        <p:xfrm>
          <a:off x="-4" y="1371598"/>
          <a:ext cx="9144006" cy="5486402"/>
        </p:xfrm>
        <a:graphic>
          <a:graphicData uri="http://schemas.openxmlformats.org/drawingml/2006/table">
            <a:tbl>
              <a:tblPr firstRow="1" bandRow="1">
                <a:tableStyleId>{5C22544A-7EE6-4342-B048-85BDC9FD1C3A}</a:tableStyleId>
              </a:tblPr>
              <a:tblGrid>
                <a:gridCol w="4865080">
                  <a:extLst>
                    <a:ext uri="{9D8B030D-6E8A-4147-A177-3AD203B41FA5}">
                      <a16:colId xmlns:a16="http://schemas.microsoft.com/office/drawing/2014/main" val="20000"/>
                    </a:ext>
                  </a:extLst>
                </a:gridCol>
                <a:gridCol w="1113692">
                  <a:extLst>
                    <a:ext uri="{9D8B030D-6E8A-4147-A177-3AD203B41FA5}">
                      <a16:colId xmlns:a16="http://schemas.microsoft.com/office/drawing/2014/main" val="20001"/>
                    </a:ext>
                  </a:extLst>
                </a:gridCol>
                <a:gridCol w="1055078">
                  <a:extLst>
                    <a:ext uri="{9D8B030D-6E8A-4147-A177-3AD203B41FA5}">
                      <a16:colId xmlns:a16="http://schemas.microsoft.com/office/drawing/2014/main" val="3680636493"/>
                    </a:ext>
                  </a:extLst>
                </a:gridCol>
                <a:gridCol w="1055078">
                  <a:extLst>
                    <a:ext uri="{9D8B030D-6E8A-4147-A177-3AD203B41FA5}">
                      <a16:colId xmlns:a16="http://schemas.microsoft.com/office/drawing/2014/main" val="600974680"/>
                    </a:ext>
                  </a:extLst>
                </a:gridCol>
                <a:gridCol w="1055078">
                  <a:extLst>
                    <a:ext uri="{9D8B030D-6E8A-4147-A177-3AD203B41FA5}">
                      <a16:colId xmlns:a16="http://schemas.microsoft.com/office/drawing/2014/main" val="1561933108"/>
                    </a:ext>
                  </a:extLst>
                </a:gridCol>
              </a:tblGrid>
              <a:tr h="1066642">
                <a:tc>
                  <a:txBody>
                    <a:bodyPr/>
                    <a:lstStyle/>
                    <a:p>
                      <a:pPr algn="l"/>
                      <a:r>
                        <a:rPr lang="en-US" dirty="0"/>
                        <a:t>Item</a:t>
                      </a:r>
                    </a:p>
                  </a:txBody>
                  <a:tcPr anchor="ctr"/>
                </a:tc>
                <a:tc>
                  <a:txBody>
                    <a:bodyPr/>
                    <a:lstStyle/>
                    <a:p>
                      <a:pPr algn="ctr"/>
                      <a:r>
                        <a:rPr lang="en-US" sz="1600" dirty="0"/>
                        <a:t>% Strongly agree/ Agree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Average (n)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white"/>
                          </a:solidFill>
                          <a:effectLst/>
                          <a:uLnTx/>
                          <a:uFillTx/>
                          <a:latin typeface="+mn-lt"/>
                          <a:ea typeface="+mn-ea"/>
                          <a:cs typeface="+mn-cs"/>
                        </a:rPr>
                        <a:t>Comparison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Difference</a:t>
                      </a:r>
                      <a:endParaRPr kumimoji="0" lang="en-US" sz="1600" b="1" i="0" u="none" strike="noStrike" kern="1200" cap="none" spc="0" normalizeH="0" baseline="0" noProof="0" dirty="0">
                        <a:ln>
                          <a:noFill/>
                        </a:ln>
                        <a:solidFill>
                          <a:prstClr val="white"/>
                        </a:solidFill>
                        <a:effectLst/>
                        <a:uLnTx/>
                        <a:uFillTx/>
                        <a:latin typeface="+mn-lt"/>
                        <a:ea typeface="+mn-ea"/>
                        <a:cs typeface="+mn-cs"/>
                      </a:endParaRPr>
                    </a:p>
                  </a:txBody>
                  <a:tcPr anchor="ctr"/>
                </a:tc>
                <a:extLst>
                  <a:ext uri="{0D108BD9-81ED-4DB2-BD59-A6C34878D82A}">
                    <a16:rowId xmlns:a16="http://schemas.microsoft.com/office/drawing/2014/main" val="10000"/>
                  </a:ext>
                </a:extLst>
              </a:tr>
              <a:tr h="883952">
                <a:tc>
                  <a:txBody>
                    <a:bodyPr/>
                    <a:lstStyle/>
                    <a:p>
                      <a:pPr algn="l" fontAlgn="b"/>
                      <a:r>
                        <a:rPr lang="en-US" sz="1800" b="0" i="0" u="none" strike="noStrike" dirty="0">
                          <a:effectLst/>
                          <a:latin typeface="Calibri" panose="020F0502020204030204" pitchFamily="34" charset="0"/>
                        </a:rPr>
                        <a:t>I am satisfied with the communication that comes from the District.</a:t>
                      </a:r>
                    </a:p>
                  </a:txBody>
                  <a:tcPr marL="9525" marR="9525" marT="9525" marB="0" anchor="ctr"/>
                </a:tc>
                <a:tc>
                  <a:txBody>
                    <a:bodyPr/>
                    <a:lstStyle/>
                    <a:p>
                      <a:pPr algn="ctr" fontAlgn="b"/>
                      <a:r>
                        <a:rPr lang="en-US" sz="1800" b="0" i="0" u="none" strike="noStrike" dirty="0">
                          <a:effectLst/>
                          <a:latin typeface="Calibri" panose="020F0502020204030204" pitchFamily="34" charset="0"/>
                        </a:rPr>
                        <a:t>83%</a:t>
                      </a:r>
                    </a:p>
                  </a:txBody>
                  <a:tcPr marL="9525" marR="9525" marT="9525" marB="0" anchor="ctr"/>
                </a:tc>
                <a:tc>
                  <a:txBody>
                    <a:bodyPr/>
                    <a:lstStyle/>
                    <a:p>
                      <a:pPr algn="ctr" fontAlgn="b"/>
                      <a:r>
                        <a:rPr lang="en-US" sz="1800" b="0" i="0" u="none" strike="noStrike" dirty="0">
                          <a:effectLst/>
                          <a:latin typeface="Calibri" panose="020F0502020204030204" pitchFamily="34" charset="0"/>
                        </a:rPr>
                        <a:t>3.83 (230)</a:t>
                      </a:r>
                    </a:p>
                  </a:txBody>
                  <a:tcPr marL="9525" marR="9525" marT="9525" marB="0" anchor="ctr"/>
                </a:tc>
                <a:tc>
                  <a:txBody>
                    <a:bodyPr/>
                    <a:lstStyle/>
                    <a:p>
                      <a:pPr algn="ctr" fontAlgn="b"/>
                      <a:r>
                        <a:rPr lang="en-US" sz="1800" b="0" i="0" u="none" strike="noStrike" dirty="0">
                          <a:effectLst/>
                          <a:latin typeface="Calibri" panose="020F0502020204030204" pitchFamily="34" charset="0"/>
                        </a:rPr>
                        <a:t>4.00</a:t>
                      </a:r>
                    </a:p>
                  </a:txBody>
                  <a:tcPr marL="9525" marR="9525" marT="9525" marB="0" anchor="ctr"/>
                </a:tc>
                <a:tc>
                  <a:txBody>
                    <a:bodyPr/>
                    <a:lstStyle/>
                    <a:p>
                      <a:pPr algn="ctr" fontAlgn="b"/>
                      <a:r>
                        <a:rPr lang="en-US" sz="1800" b="0" i="0" u="none" strike="noStrike">
                          <a:effectLst/>
                          <a:latin typeface="Calibri" panose="020F0502020204030204" pitchFamily="34" charset="0"/>
                        </a:rPr>
                        <a:t>-0.17</a:t>
                      </a:r>
                    </a:p>
                  </a:txBody>
                  <a:tcPr marL="9525" marR="9525" marT="9525" marB="0" anchor="ctr"/>
                </a:tc>
                <a:extLst>
                  <a:ext uri="{0D108BD9-81ED-4DB2-BD59-A6C34878D82A}">
                    <a16:rowId xmlns:a16="http://schemas.microsoft.com/office/drawing/2014/main" val="10001"/>
                  </a:ext>
                </a:extLst>
              </a:tr>
              <a:tr h="883952">
                <a:tc>
                  <a:txBody>
                    <a:bodyPr/>
                    <a:lstStyle/>
                    <a:p>
                      <a:pPr algn="l" fontAlgn="b"/>
                      <a:r>
                        <a:rPr lang="en-US" sz="1800" b="0" i="0" u="none" strike="noStrike">
                          <a:effectLst/>
                          <a:latin typeface="Calibri" panose="020F0502020204030204" pitchFamily="34" charset="0"/>
                        </a:rPr>
                        <a:t>The District forms effective partnerships with businesses and community organizations.</a:t>
                      </a:r>
                    </a:p>
                  </a:txBody>
                  <a:tcPr marL="9525" marR="9525" marT="9525" marB="0" anchor="ctr"/>
                </a:tc>
                <a:tc>
                  <a:txBody>
                    <a:bodyPr/>
                    <a:lstStyle/>
                    <a:p>
                      <a:pPr algn="ctr" fontAlgn="b"/>
                      <a:r>
                        <a:rPr lang="en-US" sz="1800" b="0" i="0" u="none" strike="noStrike" dirty="0">
                          <a:effectLst/>
                          <a:latin typeface="Calibri" panose="020F0502020204030204" pitchFamily="34" charset="0"/>
                        </a:rPr>
                        <a:t>83%</a:t>
                      </a:r>
                    </a:p>
                  </a:txBody>
                  <a:tcPr marL="9525" marR="9525" marT="9525" marB="0" anchor="ctr"/>
                </a:tc>
                <a:tc>
                  <a:txBody>
                    <a:bodyPr/>
                    <a:lstStyle/>
                    <a:p>
                      <a:pPr algn="ctr" fontAlgn="b"/>
                      <a:r>
                        <a:rPr lang="en-US" sz="1800" b="0" i="0" u="none" strike="noStrike">
                          <a:effectLst/>
                          <a:latin typeface="Calibri" panose="020F0502020204030204" pitchFamily="34" charset="0"/>
                        </a:rPr>
                        <a:t>3.78 (144)</a:t>
                      </a:r>
                    </a:p>
                  </a:txBody>
                  <a:tcPr marL="9525" marR="9525" marT="9525" marB="0" anchor="ctr"/>
                </a:tc>
                <a:tc>
                  <a:txBody>
                    <a:bodyPr/>
                    <a:lstStyle/>
                    <a:p>
                      <a:pPr algn="ctr" fontAlgn="b"/>
                      <a:r>
                        <a:rPr lang="en-US" sz="1800" b="0" i="0" u="none" strike="noStrike" dirty="0">
                          <a:effectLst/>
                          <a:latin typeface="Calibri" panose="020F0502020204030204" pitchFamily="34" charset="0"/>
                        </a:rPr>
                        <a:t>4.01</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-0.22</a:t>
                      </a:r>
                    </a:p>
                  </a:txBody>
                  <a:tcPr marL="9525" marR="9525" marT="9525" marB="0" anchor="ctr"/>
                </a:tc>
                <a:extLst>
                  <a:ext uri="{0D108BD9-81ED-4DB2-BD59-A6C34878D82A}">
                    <a16:rowId xmlns:a16="http://schemas.microsoft.com/office/drawing/2014/main" val="1363985739"/>
                  </a:ext>
                </a:extLst>
              </a:tr>
              <a:tr h="883952">
                <a:tc>
                  <a:txBody>
                    <a:bodyPr/>
                    <a:lstStyle/>
                    <a:p>
                      <a:pPr algn="l" fontAlgn="b"/>
                      <a:r>
                        <a:rPr lang="en-US" sz="1800" b="0" i="0" u="none" strike="noStrike">
                          <a:effectLst/>
                          <a:latin typeface="Calibri" panose="020F0502020204030204" pitchFamily="34" charset="0"/>
                        </a:rPr>
                        <a:t>The District is run effectively.</a:t>
                      </a:r>
                    </a:p>
                  </a:txBody>
                  <a:tcPr marL="9525" marR="9525" marT="9525" marB="0" anchor="ctr"/>
                </a:tc>
                <a:tc>
                  <a:txBody>
                    <a:bodyPr/>
                    <a:lstStyle/>
                    <a:p>
                      <a:pPr algn="ctr" fontAlgn="b"/>
                      <a:r>
                        <a:rPr lang="en-US" sz="1800" b="0" i="0" u="none" strike="noStrike">
                          <a:effectLst/>
                          <a:latin typeface="Calibri" panose="020F0502020204030204" pitchFamily="34" charset="0"/>
                        </a:rPr>
                        <a:t>78%</a:t>
                      </a:r>
                    </a:p>
                  </a:txBody>
                  <a:tcPr marL="9525" marR="9525" marT="9525" marB="0" anchor="ctr"/>
                </a:tc>
                <a:tc>
                  <a:txBody>
                    <a:bodyPr/>
                    <a:lstStyle/>
                    <a:p>
                      <a:pPr algn="ctr" fontAlgn="b"/>
                      <a:r>
                        <a:rPr lang="en-US" sz="1800" b="0" i="0" u="none" strike="noStrike">
                          <a:effectLst/>
                          <a:latin typeface="Calibri" panose="020F0502020204030204" pitchFamily="34" charset="0"/>
                        </a:rPr>
                        <a:t>3.71 (196)</a:t>
                      </a:r>
                    </a:p>
                  </a:txBody>
                  <a:tcPr marL="9525" marR="9525" marT="9525" marB="0" anchor="ctr"/>
                </a:tc>
                <a:tc>
                  <a:txBody>
                    <a:bodyPr/>
                    <a:lstStyle/>
                    <a:p>
                      <a:pPr algn="ctr" fontAlgn="b"/>
                      <a:r>
                        <a:rPr lang="en-US" sz="1800" b="0" i="0" u="none" strike="noStrike">
                          <a:effectLst/>
                          <a:latin typeface="Calibri" panose="020F0502020204030204" pitchFamily="34" charset="0"/>
                        </a:rPr>
                        <a:t>3.97</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-0.26</a:t>
                      </a:r>
                    </a:p>
                  </a:txBody>
                  <a:tcPr marL="9525" marR="9525" marT="9525" marB="0" anchor="ctr"/>
                </a:tc>
                <a:extLst>
                  <a:ext uri="{0D108BD9-81ED-4DB2-BD59-A6C34878D82A}">
                    <a16:rowId xmlns:a16="http://schemas.microsoft.com/office/drawing/2014/main" val="484872999"/>
                  </a:ext>
                </a:extLst>
              </a:tr>
              <a:tr h="883952">
                <a:tc>
                  <a:txBody>
                    <a:bodyPr/>
                    <a:lstStyle/>
                    <a:p>
                      <a:pPr algn="l" fontAlgn="b"/>
                      <a:r>
                        <a:rPr lang="en-US" sz="1800" b="0" i="0" u="none" strike="noStrike">
                          <a:effectLst/>
                          <a:latin typeface="Calibri" panose="020F0502020204030204" pitchFamily="34" charset="0"/>
                        </a:rPr>
                        <a:t>The District is heading in the right direction.</a:t>
                      </a:r>
                    </a:p>
                  </a:txBody>
                  <a:tcPr marL="9525" marR="9525" marT="9525" marB="0" anchor="ctr"/>
                </a:tc>
                <a:tc>
                  <a:txBody>
                    <a:bodyPr/>
                    <a:lstStyle/>
                    <a:p>
                      <a:pPr algn="ctr" fontAlgn="b"/>
                      <a:r>
                        <a:rPr lang="en-US" sz="1800" b="0" i="0" u="none" strike="noStrike">
                          <a:effectLst/>
                          <a:latin typeface="Calibri" panose="020F0502020204030204" pitchFamily="34" charset="0"/>
                        </a:rPr>
                        <a:t>80%</a:t>
                      </a:r>
                    </a:p>
                  </a:txBody>
                  <a:tcPr marL="9525" marR="9525" marT="9525" marB="0" anchor="ctr"/>
                </a:tc>
                <a:tc>
                  <a:txBody>
                    <a:bodyPr/>
                    <a:lstStyle/>
                    <a:p>
                      <a:pPr algn="ctr" fontAlgn="b"/>
                      <a:r>
                        <a:rPr lang="en-US" sz="1800" b="0" i="0" u="none" strike="noStrike">
                          <a:effectLst/>
                          <a:latin typeface="Calibri" panose="020F0502020204030204" pitchFamily="34" charset="0"/>
                        </a:rPr>
                        <a:t>3.71 (181)</a:t>
                      </a:r>
                    </a:p>
                  </a:txBody>
                  <a:tcPr marL="9525" marR="9525" marT="9525" marB="0" anchor="ctr"/>
                </a:tc>
                <a:tc>
                  <a:txBody>
                    <a:bodyPr/>
                    <a:lstStyle/>
                    <a:p>
                      <a:pPr algn="ctr" fontAlgn="b"/>
                      <a:r>
                        <a:rPr lang="en-US" sz="1800" b="0" i="0" u="none" strike="noStrike">
                          <a:effectLst/>
                          <a:latin typeface="Calibri" panose="020F0502020204030204" pitchFamily="34" charset="0"/>
                        </a:rPr>
                        <a:t>3.96</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-0.26</a:t>
                      </a:r>
                    </a:p>
                  </a:txBody>
                  <a:tcPr marL="9525" marR="9525" marT="9525" marB="0" anchor="ctr"/>
                </a:tc>
                <a:extLst>
                  <a:ext uri="{0D108BD9-81ED-4DB2-BD59-A6C34878D82A}">
                    <a16:rowId xmlns:a16="http://schemas.microsoft.com/office/drawing/2014/main" val="485402808"/>
                  </a:ext>
                </a:extLst>
              </a:tr>
              <a:tr h="883952">
                <a:tc>
                  <a:txBody>
                    <a:bodyPr/>
                    <a:lstStyle/>
                    <a:p>
                      <a:pPr algn="l" fontAlgn="b"/>
                      <a:r>
                        <a:rPr lang="en-US" sz="1800" b="0" i="0" u="none" strike="noStrike">
                          <a:effectLst/>
                          <a:latin typeface="Calibri" panose="020F0502020204030204" pitchFamily="34" charset="0"/>
                        </a:rPr>
                        <a:t>The District has effective financial management.</a:t>
                      </a:r>
                    </a:p>
                  </a:txBody>
                  <a:tcPr marL="9525" marR="9525" marT="9525" marB="0" anchor="ctr"/>
                </a:tc>
                <a:tc>
                  <a:txBody>
                    <a:bodyPr/>
                    <a:lstStyle/>
                    <a:p>
                      <a:pPr algn="ctr" fontAlgn="b"/>
                      <a:r>
                        <a:rPr lang="en-US" sz="1800" b="0" i="0" u="none" strike="noStrike">
                          <a:effectLst/>
                          <a:latin typeface="Calibri" panose="020F0502020204030204" pitchFamily="34" charset="0"/>
                        </a:rPr>
                        <a:t>74%</a:t>
                      </a:r>
                    </a:p>
                  </a:txBody>
                  <a:tcPr marL="9525" marR="9525" marT="9525" marB="0" anchor="ctr"/>
                </a:tc>
                <a:tc>
                  <a:txBody>
                    <a:bodyPr/>
                    <a:lstStyle/>
                    <a:p>
                      <a:pPr algn="ctr" fontAlgn="b"/>
                      <a:r>
                        <a:rPr lang="en-US" sz="1800" b="0" i="0" u="none" strike="noStrike">
                          <a:effectLst/>
                          <a:latin typeface="Calibri" panose="020F0502020204030204" pitchFamily="34" charset="0"/>
                        </a:rPr>
                        <a:t>3.56 (147)</a:t>
                      </a:r>
                    </a:p>
                  </a:txBody>
                  <a:tcPr marL="9525" marR="9525" marT="9525" marB="0" anchor="ctr"/>
                </a:tc>
                <a:tc>
                  <a:txBody>
                    <a:bodyPr/>
                    <a:lstStyle/>
                    <a:p>
                      <a:pPr algn="ctr" fontAlgn="b"/>
                      <a:r>
                        <a:rPr lang="en-US" sz="1800" b="0" i="0" u="none" strike="noStrike">
                          <a:effectLst/>
                          <a:latin typeface="Calibri" panose="020F0502020204030204" pitchFamily="34" charset="0"/>
                        </a:rPr>
                        <a:t>3.88</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-0.32</a:t>
                      </a:r>
                    </a:p>
                  </a:txBody>
                  <a:tcPr marL="9525" marR="9525" marT="9525" marB="0" anchor="ctr"/>
                </a:tc>
                <a:extLst>
                  <a:ext uri="{0D108BD9-81ED-4DB2-BD59-A6C34878D82A}">
                    <a16:rowId xmlns:a16="http://schemas.microsoft.com/office/drawing/2014/main" val="144949074"/>
                  </a:ext>
                </a:extLst>
              </a:tr>
            </a:tbl>
          </a:graphicData>
        </a:graphic>
      </p:graphicFrame>
    </p:spTree>
    <p:extLst>
      <p:ext uri="{BB962C8B-B14F-4D97-AF65-F5344CB8AC3E}">
        <p14:creationId xmlns:p14="http://schemas.microsoft.com/office/powerpoint/2010/main" val="8374915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8077200" cy="6248400"/>
          </a:xfrm>
        </p:spPr>
        <p:txBody>
          <a:bodyPr>
            <a:noAutofit/>
          </a:bodyPr>
          <a:lstStyle/>
          <a:p>
            <a:pPr marL="0" marR="0">
              <a:lnSpc>
                <a:spcPct val="125000"/>
              </a:lnSpc>
              <a:spcBef>
                <a:spcPts val="0"/>
              </a:spcBef>
              <a:spcAft>
                <a:spcPts val="800"/>
              </a:spcAft>
            </a:pPr>
            <a:r>
              <a:rPr lang="en-US" b="1" dirty="0">
                <a:latin typeface="Calibri" panose="020F0502020204030204" pitchFamily="34" charset="0"/>
                <a:ea typeface="Meiryo" panose="020B0604030504040204" pitchFamily="34" charset="-128"/>
                <a:cs typeface="Times New Roman" panose="02020603050405020304" pitchFamily="18" charset="0"/>
              </a:rPr>
              <a:t>School Perceptions Parent Engagement Indexes</a:t>
            </a:r>
            <a:br>
              <a:rPr lang="en-US" sz="3600" b="1" dirty="0">
                <a:latin typeface="Calibri" panose="020F0502020204030204" pitchFamily="34" charset="0"/>
                <a:ea typeface="Meiryo" panose="020B0604030504040204" pitchFamily="34" charset="-128"/>
                <a:cs typeface="Times New Roman" panose="02020603050405020304" pitchFamily="18" charset="0"/>
              </a:rPr>
            </a:br>
            <a:br>
              <a:rPr lang="en-US" sz="2000" dirty="0">
                <a:latin typeface="Calibri" panose="020F0502020204030204" pitchFamily="34" charset="0"/>
                <a:ea typeface="Calibri" panose="020F0502020204030204" pitchFamily="34" charset="0"/>
                <a:cs typeface="Times New Roman" panose="02020603050405020304" pitchFamily="18" charset="0"/>
              </a:rPr>
            </a:br>
            <a:r>
              <a:rPr lang="en-US" sz="2400" dirty="0">
                <a:latin typeface="Calibri" panose="020F0502020204030204" pitchFamily="34" charset="0"/>
                <a:ea typeface="Meiryo" panose="020B0604030504040204" pitchFamily="34" charset="-128"/>
                <a:cs typeface="Times New Roman" panose="02020603050405020304" pitchFamily="18" charset="0"/>
              </a:rPr>
              <a:t>There are 5 indexes of parent engagement.  The Parent Engagement Survey has key questions that feed each one, thus, producing an index score.  The score is the average of the responses from these key questions.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010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000" b="1" dirty="0">
                <a:latin typeface="+mn-lt"/>
                <a:ea typeface="Lucida Grande"/>
                <a:cs typeface="Lucida Grande"/>
              </a:rPr>
              <a:t>Grade level of your child(</a:t>
            </a:r>
            <a:r>
              <a:rPr lang="en-US" sz="4000" b="1" dirty="0" err="1">
                <a:latin typeface="+mn-lt"/>
                <a:ea typeface="Lucida Grande"/>
                <a:cs typeface="Lucida Grande"/>
              </a:rPr>
              <a:t>ren</a:t>
            </a:r>
            <a:r>
              <a:rPr lang="en-US" sz="4000" b="1" dirty="0">
                <a:latin typeface="+mn-lt"/>
                <a:ea typeface="Lucida Grande"/>
                <a:cs typeface="Lucida Grande"/>
              </a:rPr>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4993864"/>
              </p:ext>
            </p:extLst>
          </p:nvPr>
        </p:nvGraphicFramePr>
        <p:xfrm>
          <a:off x="0" y="990600"/>
          <a:ext cx="9144000" cy="586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373364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fr-FR" b="1" dirty="0"/>
              <a:t>5 Indexes of Parent Engagement </a:t>
            </a:r>
            <a:endParaRPr lang="en-US" sz="5400" b="1" dirty="0"/>
          </a:p>
        </p:txBody>
      </p:sp>
      <p:sp>
        <p:nvSpPr>
          <p:cNvPr id="3" name="Content Placeholder 2"/>
          <p:cNvSpPr>
            <a:spLocks noGrp="1"/>
          </p:cNvSpPr>
          <p:nvPr>
            <p:ph idx="1"/>
          </p:nvPr>
        </p:nvSpPr>
        <p:spPr>
          <a:xfrm>
            <a:off x="1600200" y="990600"/>
            <a:ext cx="5943600" cy="5715000"/>
          </a:xfrm>
        </p:spPr>
        <p:txBody>
          <a:bodyPr>
            <a:normAutofit fontScale="55000" lnSpcReduction="20000"/>
          </a:bodyPr>
          <a:lstStyle/>
          <a:p>
            <a:pPr lvl="0">
              <a:spcBef>
                <a:spcPts val="0"/>
              </a:spcBef>
              <a:buFont typeface="+mj-lt"/>
              <a:buAutoNum type="arabicPeriod"/>
            </a:pPr>
            <a:r>
              <a:rPr lang="en-US" b="1" dirty="0">
                <a:latin typeface="Calibri" panose="020F0502020204030204" pitchFamily="34" charset="0"/>
                <a:ea typeface="Calibri" panose="020F0502020204030204" pitchFamily="34" charset="0"/>
                <a:cs typeface="Times New Roman" panose="02020603050405020304" pitchFamily="18" charset="0"/>
              </a:rPr>
              <a:t>Culture of Educational Excellence:</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Academic Expectations</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Rigor</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High Standards</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Relevance</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a:p>
            <a:pPr lvl="0">
              <a:spcBef>
                <a:spcPts val="0"/>
              </a:spcBef>
              <a:buFont typeface="+mj-lt"/>
              <a:buAutoNum type="arabicPeriod"/>
            </a:pPr>
            <a:r>
              <a:rPr lang="en-US" b="1" dirty="0">
                <a:latin typeface="Calibri" panose="020F0502020204030204" pitchFamily="34" charset="0"/>
                <a:ea typeface="Calibri" panose="020F0502020204030204" pitchFamily="34" charset="0"/>
                <a:cs typeface="Times New Roman" panose="02020603050405020304" pitchFamily="18" charset="0"/>
              </a:rPr>
              <a:t>Effective Teaching:</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Effective instructional techniques</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Individual attention to students</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Appropriate use of homework </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Collaborative/great teachers</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a:p>
            <a:pPr lvl="0">
              <a:spcBef>
                <a:spcPts val="0"/>
              </a:spcBef>
              <a:buFont typeface="+mj-lt"/>
              <a:buAutoNum type="arabicPeriod"/>
            </a:pPr>
            <a:r>
              <a:rPr lang="en-US" b="1" dirty="0">
                <a:latin typeface="Calibri" panose="020F0502020204030204" pitchFamily="34" charset="0"/>
                <a:ea typeface="Calibri" panose="020F0502020204030204" pitchFamily="34" charset="0"/>
                <a:cs typeface="Times New Roman" panose="02020603050405020304" pitchFamily="18" charset="0"/>
              </a:rPr>
              <a:t>Safe and Healthy Schools:</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Safe, supportive and healthy learning environment (no bullying)</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Appropriate balance between school stress and life balance</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Facilities </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Diversity</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a:p>
            <a:pPr lvl="0">
              <a:spcBef>
                <a:spcPts val="0"/>
              </a:spcBef>
              <a:buFont typeface="+mj-lt"/>
              <a:buAutoNum type="arabicPeriod"/>
            </a:pPr>
            <a:r>
              <a:rPr lang="en-US" b="1" dirty="0">
                <a:latin typeface="Calibri" panose="020F0502020204030204" pitchFamily="34" charset="0"/>
                <a:ea typeface="Calibri" panose="020F0502020204030204" pitchFamily="34" charset="0"/>
                <a:cs typeface="Times New Roman" panose="02020603050405020304" pitchFamily="18" charset="0"/>
              </a:rPr>
              <a:t>Leadership: </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Clear vision/mission</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Effective communication</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Good planning</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Well organized</a:t>
            </a:r>
            <a:endParaRPr lang="en-US" dirty="0"/>
          </a:p>
          <a:p>
            <a:pPr marR="0" indent="0">
              <a:lnSpc>
                <a:spcPct val="107000"/>
              </a:lnSpc>
              <a:spcBef>
                <a:spcPts val="0"/>
              </a:spcBef>
              <a:spcAft>
                <a:spcPts val="0"/>
              </a:spcAft>
              <a:buNone/>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lvl="0" indent="0">
              <a:spcBef>
                <a:spcPts val="0"/>
              </a:spcBef>
              <a:buNone/>
            </a:pPr>
            <a:r>
              <a:rPr lang="en-US" b="1" dirty="0">
                <a:latin typeface="Calibri" panose="020F0502020204030204" pitchFamily="34" charset="0"/>
                <a:ea typeface="Calibri" panose="020F0502020204030204" pitchFamily="34" charset="0"/>
                <a:cs typeface="Times New Roman" panose="02020603050405020304" pitchFamily="18" charset="0"/>
              </a:rPr>
              <a:t>5.   Sense of Community:</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Pride/unity</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Strong student morale</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Opportunities for families prove input/feedback</a:t>
            </a:r>
            <a:endParaRPr lang="en-US" dirty="0"/>
          </a:p>
          <a:p>
            <a:pPr lvl="1">
              <a:spcBef>
                <a:spcPts val="0"/>
              </a:spcBef>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Family Involvement</a:t>
            </a:r>
            <a:endParaRPr lang="en-US" dirty="0"/>
          </a:p>
          <a:p>
            <a:pPr marL="0" indent="0">
              <a:buNone/>
            </a:pPr>
            <a:endParaRPr lang="en-US" sz="1400" dirty="0"/>
          </a:p>
        </p:txBody>
      </p:sp>
    </p:spTree>
    <p:extLst>
      <p:ext uri="{BB962C8B-B14F-4D97-AF65-F5344CB8AC3E}">
        <p14:creationId xmlns:p14="http://schemas.microsoft.com/office/powerpoint/2010/main" val="19663160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73162"/>
          </a:xfrm>
        </p:spPr>
        <p:txBody>
          <a:bodyPr>
            <a:noAutofit/>
          </a:bodyPr>
          <a:lstStyle/>
          <a:p>
            <a:r>
              <a:rPr lang="en-US" sz="4000" b="1" dirty="0"/>
              <a:t>How do your index scores compare to similar schools?</a:t>
            </a:r>
            <a:br>
              <a:rPr lang="en-US" sz="3600" b="1" dirty="0"/>
            </a:br>
            <a:r>
              <a:rPr lang="en-US" sz="2700" i="1" dirty="0">
                <a:solidFill>
                  <a:prstClr val="black"/>
                </a:solidFill>
              </a:rPr>
              <a:t>Strongly agree (5), Agree (4), Disagree (2), Strongly disagree (1)</a:t>
            </a:r>
            <a:endParaRPr lang="en-US" sz="4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40696107"/>
              </p:ext>
            </p:extLst>
          </p:nvPr>
        </p:nvGraphicFramePr>
        <p:xfrm>
          <a:off x="0" y="1828800"/>
          <a:ext cx="9144000" cy="5029200"/>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947857031"/>
                    </a:ext>
                  </a:extLst>
                </a:gridCol>
                <a:gridCol w="1371600">
                  <a:extLst>
                    <a:ext uri="{9D8B030D-6E8A-4147-A177-3AD203B41FA5}">
                      <a16:colId xmlns:a16="http://schemas.microsoft.com/office/drawing/2014/main" val="3480700162"/>
                    </a:ext>
                  </a:extLst>
                </a:gridCol>
                <a:gridCol w="1219200">
                  <a:extLst>
                    <a:ext uri="{9D8B030D-6E8A-4147-A177-3AD203B41FA5}">
                      <a16:colId xmlns:a16="http://schemas.microsoft.com/office/drawing/2014/main" val="3484357274"/>
                    </a:ext>
                  </a:extLst>
                </a:gridCol>
                <a:gridCol w="1219200">
                  <a:extLst>
                    <a:ext uri="{9D8B030D-6E8A-4147-A177-3AD203B41FA5}">
                      <a16:colId xmlns:a16="http://schemas.microsoft.com/office/drawing/2014/main" val="4267621600"/>
                    </a:ext>
                  </a:extLst>
                </a:gridCol>
              </a:tblGrid>
              <a:tr h="913515">
                <a:tc>
                  <a:txBody>
                    <a:bodyPr/>
                    <a:lstStyle/>
                    <a:p>
                      <a:pPr algn="l" fontAlgn="b"/>
                      <a:r>
                        <a:rPr lang="en-US" sz="1600" b="1" i="0" u="none" strike="noStrike" dirty="0">
                          <a:solidFill>
                            <a:schemeClr val="bg1"/>
                          </a:solidFill>
                          <a:effectLst/>
                          <a:latin typeface="+mn-lt"/>
                        </a:rPr>
                        <a:t>Index</a:t>
                      </a:r>
                      <a:endParaRPr lang="en-US" sz="1400" b="1" i="0" u="none" strike="noStrike" dirty="0">
                        <a:solidFill>
                          <a:schemeClr val="bg1"/>
                        </a:solidFill>
                        <a:effectLst/>
                        <a:latin typeface="+mn-lt"/>
                      </a:endParaRPr>
                    </a:p>
                  </a:txBody>
                  <a:tcPr marL="9525" marR="9525" marT="9525" marB="0" anchor="ctr"/>
                </a:tc>
                <a:tc>
                  <a:txBody>
                    <a:bodyPr/>
                    <a:lstStyle/>
                    <a:p>
                      <a:pPr algn="ctr" fontAlgn="b"/>
                      <a:r>
                        <a:rPr lang="en-US" sz="1600" b="1" i="0" u="none" strike="noStrike" dirty="0">
                          <a:solidFill>
                            <a:schemeClr val="bg1"/>
                          </a:solidFill>
                          <a:effectLst/>
                          <a:latin typeface="+mn-lt"/>
                        </a:rPr>
                        <a:t>Average (n)</a:t>
                      </a:r>
                    </a:p>
                  </a:txBody>
                  <a:tcPr marL="9525" marR="9525" marT="9525" marB="0" anchor="ctr"/>
                </a:tc>
                <a:tc>
                  <a:txBody>
                    <a:bodyPr/>
                    <a:lstStyle/>
                    <a:p>
                      <a:pPr algn="ctr" fontAlgn="b"/>
                      <a:r>
                        <a:rPr lang="en-US" sz="1600" b="1" i="0" u="none" strike="noStrike" dirty="0">
                          <a:solidFill>
                            <a:schemeClr val="bg1"/>
                          </a:solidFill>
                          <a:effectLst/>
                          <a:latin typeface="+mn-lt"/>
                        </a:rPr>
                        <a:t>Comparison</a:t>
                      </a:r>
                    </a:p>
                  </a:txBody>
                  <a:tcPr marL="9525" marR="9525" marT="9525" marB="0" anchor="ctr"/>
                </a:tc>
                <a:tc>
                  <a:txBody>
                    <a:bodyPr/>
                    <a:lstStyle/>
                    <a:p>
                      <a:pPr algn="ctr" fontAlgn="b"/>
                      <a:r>
                        <a:rPr lang="en-US" sz="1600" b="1" i="0" u="none" strike="noStrike" dirty="0">
                          <a:solidFill>
                            <a:schemeClr val="bg1"/>
                          </a:solidFill>
                          <a:effectLst/>
                          <a:latin typeface="+mn-lt"/>
                        </a:rPr>
                        <a:t>Difference</a:t>
                      </a:r>
                    </a:p>
                  </a:txBody>
                  <a:tcPr marL="9525" marR="9525" marT="9525" marB="0" anchor="ctr"/>
                </a:tc>
                <a:extLst>
                  <a:ext uri="{0D108BD9-81ED-4DB2-BD59-A6C34878D82A}">
                    <a16:rowId xmlns:a16="http://schemas.microsoft.com/office/drawing/2014/main" val="3317514446"/>
                  </a:ext>
                </a:extLst>
              </a:tr>
              <a:tr h="823137">
                <a:tc>
                  <a:txBody>
                    <a:bodyPr/>
                    <a:lstStyle/>
                    <a:p>
                      <a:pPr algn="l" fontAlgn="b"/>
                      <a:r>
                        <a:rPr lang="en-US" sz="1800" b="0" i="0" u="none" strike="noStrike" dirty="0">
                          <a:effectLst/>
                          <a:latin typeface="+mj-lt"/>
                        </a:rPr>
                        <a:t>Safe and Healthy Schools</a:t>
                      </a:r>
                    </a:p>
                  </a:txBody>
                  <a:tcPr marL="9525" marR="9525" marT="9525" marB="0" anchor="ctr"/>
                </a:tc>
                <a:tc>
                  <a:txBody>
                    <a:bodyPr/>
                    <a:lstStyle/>
                    <a:p>
                      <a:pPr algn="ctr" fontAlgn="b"/>
                      <a:r>
                        <a:rPr lang="en-US" sz="1800" b="0" i="0" u="none" strike="noStrike" dirty="0">
                          <a:effectLst/>
                          <a:latin typeface="+mj-lt"/>
                        </a:rPr>
                        <a:t>4.14 (362)</a:t>
                      </a:r>
                    </a:p>
                  </a:txBody>
                  <a:tcPr marL="9525" marR="9525" marT="9525" marB="0" anchor="ctr"/>
                </a:tc>
                <a:tc>
                  <a:txBody>
                    <a:bodyPr/>
                    <a:lstStyle/>
                    <a:p>
                      <a:pPr algn="ctr" fontAlgn="b"/>
                      <a:r>
                        <a:rPr lang="en-US" sz="1800" b="0" i="0" u="none" strike="noStrike" dirty="0">
                          <a:effectLst/>
                          <a:latin typeface="+mj-lt"/>
                        </a:rPr>
                        <a:t>4.33</a:t>
                      </a:r>
                    </a:p>
                  </a:txBody>
                  <a:tcPr marL="9525" marR="9525" marT="9525" marB="0" anchor="ctr"/>
                </a:tc>
                <a:tc>
                  <a:txBody>
                    <a:bodyPr/>
                    <a:lstStyle/>
                    <a:p>
                      <a:pPr algn="ctr" fontAlgn="b"/>
                      <a:r>
                        <a:rPr lang="en-US" sz="1800" b="0" i="0" u="none" strike="noStrike">
                          <a:effectLst/>
                          <a:latin typeface="+mj-lt"/>
                        </a:rPr>
                        <a:t>-0.20</a:t>
                      </a:r>
                    </a:p>
                  </a:txBody>
                  <a:tcPr marL="9525" marR="9525" marT="9525" marB="0" anchor="ctr"/>
                </a:tc>
                <a:extLst>
                  <a:ext uri="{0D108BD9-81ED-4DB2-BD59-A6C34878D82A}">
                    <a16:rowId xmlns:a16="http://schemas.microsoft.com/office/drawing/2014/main" val="1571517252"/>
                  </a:ext>
                </a:extLst>
              </a:tr>
              <a:tr h="823137">
                <a:tc>
                  <a:txBody>
                    <a:bodyPr/>
                    <a:lstStyle/>
                    <a:p>
                      <a:pPr algn="l" fontAlgn="b"/>
                      <a:r>
                        <a:rPr lang="en-US" sz="1800" b="0" i="0" u="none" strike="noStrike">
                          <a:effectLst/>
                          <a:latin typeface="+mj-lt"/>
                        </a:rPr>
                        <a:t>Leadership</a:t>
                      </a:r>
                    </a:p>
                  </a:txBody>
                  <a:tcPr marL="9525" marR="9525" marT="9525" marB="0" anchor="ctr"/>
                </a:tc>
                <a:tc>
                  <a:txBody>
                    <a:bodyPr/>
                    <a:lstStyle/>
                    <a:p>
                      <a:pPr algn="ctr" fontAlgn="b"/>
                      <a:r>
                        <a:rPr lang="en-US" sz="1800" b="0" i="0" u="none" strike="noStrike" dirty="0">
                          <a:effectLst/>
                          <a:latin typeface="+mj-lt"/>
                        </a:rPr>
                        <a:t>3.72 (365)</a:t>
                      </a:r>
                    </a:p>
                  </a:txBody>
                  <a:tcPr marL="9525" marR="9525" marT="9525" marB="0" anchor="ctr"/>
                </a:tc>
                <a:tc>
                  <a:txBody>
                    <a:bodyPr/>
                    <a:lstStyle/>
                    <a:p>
                      <a:pPr algn="ctr" fontAlgn="b"/>
                      <a:r>
                        <a:rPr lang="en-US" sz="1800" b="0" i="0" u="none" strike="noStrike" dirty="0">
                          <a:effectLst/>
                          <a:latin typeface="+mj-lt"/>
                        </a:rPr>
                        <a:t>3.93</a:t>
                      </a:r>
                    </a:p>
                  </a:txBody>
                  <a:tcPr marL="9525" marR="9525" marT="9525" marB="0" anchor="ctr"/>
                </a:tc>
                <a:tc>
                  <a:txBody>
                    <a:bodyPr/>
                    <a:lstStyle/>
                    <a:p>
                      <a:pPr algn="ctr" fontAlgn="b"/>
                      <a:r>
                        <a:rPr lang="en-US" sz="1800" b="0" i="0" u="none" strike="noStrike" dirty="0">
                          <a:solidFill>
                            <a:srgbClr val="000000"/>
                          </a:solidFill>
                          <a:effectLst/>
                          <a:latin typeface="+mj-lt"/>
                        </a:rPr>
                        <a:t>-0.20</a:t>
                      </a:r>
                    </a:p>
                  </a:txBody>
                  <a:tcPr marL="9525" marR="9525" marT="9525" marB="0" anchor="ctr"/>
                </a:tc>
                <a:extLst>
                  <a:ext uri="{0D108BD9-81ED-4DB2-BD59-A6C34878D82A}">
                    <a16:rowId xmlns:a16="http://schemas.microsoft.com/office/drawing/2014/main" val="1239707020"/>
                  </a:ext>
                </a:extLst>
              </a:tr>
              <a:tr h="823137">
                <a:tc>
                  <a:txBody>
                    <a:bodyPr/>
                    <a:lstStyle/>
                    <a:p>
                      <a:pPr algn="l" fontAlgn="b"/>
                      <a:r>
                        <a:rPr lang="en-US" sz="1800" b="0" i="0" u="none" strike="noStrike">
                          <a:effectLst/>
                          <a:latin typeface="+mj-lt"/>
                        </a:rPr>
                        <a:t>Effective teaching</a:t>
                      </a:r>
                    </a:p>
                  </a:txBody>
                  <a:tcPr marL="9525" marR="9525" marT="9525" marB="0" anchor="ctr"/>
                </a:tc>
                <a:tc>
                  <a:txBody>
                    <a:bodyPr/>
                    <a:lstStyle/>
                    <a:p>
                      <a:pPr algn="ctr" fontAlgn="b"/>
                      <a:r>
                        <a:rPr lang="en-US" sz="1800" b="0" i="0" u="none" strike="noStrike">
                          <a:effectLst/>
                          <a:latin typeface="+mj-lt"/>
                        </a:rPr>
                        <a:t>3.74 (365)</a:t>
                      </a:r>
                    </a:p>
                  </a:txBody>
                  <a:tcPr marL="9525" marR="9525" marT="9525" marB="0" anchor="ctr"/>
                </a:tc>
                <a:tc>
                  <a:txBody>
                    <a:bodyPr/>
                    <a:lstStyle/>
                    <a:p>
                      <a:pPr algn="ctr" fontAlgn="b"/>
                      <a:r>
                        <a:rPr lang="en-US" sz="1800" b="0" i="0" u="none" strike="noStrike">
                          <a:effectLst/>
                          <a:latin typeface="+mj-lt"/>
                        </a:rPr>
                        <a:t>3.95</a:t>
                      </a:r>
                    </a:p>
                  </a:txBody>
                  <a:tcPr marL="9525" marR="9525" marT="9525" marB="0" anchor="ctr"/>
                </a:tc>
                <a:tc>
                  <a:txBody>
                    <a:bodyPr/>
                    <a:lstStyle/>
                    <a:p>
                      <a:pPr algn="ctr" fontAlgn="b"/>
                      <a:r>
                        <a:rPr lang="en-US" sz="1800" b="0" i="0" u="none" strike="noStrike" dirty="0">
                          <a:solidFill>
                            <a:srgbClr val="000000"/>
                          </a:solidFill>
                          <a:effectLst/>
                          <a:latin typeface="+mj-lt"/>
                        </a:rPr>
                        <a:t>-0.21</a:t>
                      </a:r>
                    </a:p>
                  </a:txBody>
                  <a:tcPr marL="9525" marR="9525" marT="9525" marB="0" anchor="ctr"/>
                </a:tc>
                <a:extLst>
                  <a:ext uri="{0D108BD9-81ED-4DB2-BD59-A6C34878D82A}">
                    <a16:rowId xmlns:a16="http://schemas.microsoft.com/office/drawing/2014/main" val="3699822350"/>
                  </a:ext>
                </a:extLst>
              </a:tr>
              <a:tr h="823137">
                <a:tc>
                  <a:txBody>
                    <a:bodyPr/>
                    <a:lstStyle/>
                    <a:p>
                      <a:pPr algn="l" fontAlgn="b"/>
                      <a:r>
                        <a:rPr lang="en-US" sz="1800" b="0" i="0" u="none" strike="noStrike">
                          <a:effectLst/>
                          <a:latin typeface="+mj-lt"/>
                        </a:rPr>
                        <a:t>Sense of Community</a:t>
                      </a:r>
                    </a:p>
                  </a:txBody>
                  <a:tcPr marL="9525" marR="9525" marT="9525" marB="0" anchor="ctr"/>
                </a:tc>
                <a:tc>
                  <a:txBody>
                    <a:bodyPr/>
                    <a:lstStyle/>
                    <a:p>
                      <a:pPr algn="ctr" fontAlgn="b"/>
                      <a:r>
                        <a:rPr lang="en-US" sz="1800" b="0" i="0" u="none" strike="noStrike">
                          <a:effectLst/>
                          <a:latin typeface="+mj-lt"/>
                        </a:rPr>
                        <a:t>4.01 (360)</a:t>
                      </a:r>
                    </a:p>
                  </a:txBody>
                  <a:tcPr marL="9525" marR="9525" marT="9525" marB="0" anchor="ctr"/>
                </a:tc>
                <a:tc>
                  <a:txBody>
                    <a:bodyPr/>
                    <a:lstStyle/>
                    <a:p>
                      <a:pPr algn="ctr" fontAlgn="b"/>
                      <a:r>
                        <a:rPr lang="en-US" sz="1800" b="0" i="0" u="none" strike="noStrike">
                          <a:effectLst/>
                          <a:latin typeface="+mj-lt"/>
                        </a:rPr>
                        <a:t>4.22</a:t>
                      </a:r>
                    </a:p>
                  </a:txBody>
                  <a:tcPr marL="9525" marR="9525" marT="9525" marB="0" anchor="ctr"/>
                </a:tc>
                <a:tc>
                  <a:txBody>
                    <a:bodyPr/>
                    <a:lstStyle/>
                    <a:p>
                      <a:pPr algn="ctr" fontAlgn="b"/>
                      <a:r>
                        <a:rPr lang="en-US" sz="1800" b="0" i="0" u="none" strike="noStrike" dirty="0">
                          <a:solidFill>
                            <a:srgbClr val="000000"/>
                          </a:solidFill>
                          <a:effectLst/>
                          <a:latin typeface="+mj-lt"/>
                        </a:rPr>
                        <a:t>-0.21</a:t>
                      </a:r>
                    </a:p>
                  </a:txBody>
                  <a:tcPr marL="9525" marR="9525" marT="9525" marB="0" anchor="ctr"/>
                </a:tc>
                <a:extLst>
                  <a:ext uri="{0D108BD9-81ED-4DB2-BD59-A6C34878D82A}">
                    <a16:rowId xmlns:a16="http://schemas.microsoft.com/office/drawing/2014/main" val="2123032146"/>
                  </a:ext>
                </a:extLst>
              </a:tr>
              <a:tr h="823137">
                <a:tc>
                  <a:txBody>
                    <a:bodyPr/>
                    <a:lstStyle/>
                    <a:p>
                      <a:pPr algn="l" fontAlgn="b"/>
                      <a:r>
                        <a:rPr lang="en-US" sz="1800" b="0" i="0" u="none" strike="noStrike">
                          <a:effectLst/>
                          <a:latin typeface="+mj-lt"/>
                        </a:rPr>
                        <a:t>Culture of Educational Excellence</a:t>
                      </a:r>
                    </a:p>
                  </a:txBody>
                  <a:tcPr marL="9525" marR="9525" marT="9525" marB="0" anchor="ctr"/>
                </a:tc>
                <a:tc>
                  <a:txBody>
                    <a:bodyPr/>
                    <a:lstStyle/>
                    <a:p>
                      <a:pPr algn="ctr" fontAlgn="b"/>
                      <a:r>
                        <a:rPr lang="en-US" sz="1800" b="0" i="0" u="none" strike="noStrike">
                          <a:effectLst/>
                          <a:latin typeface="+mj-lt"/>
                        </a:rPr>
                        <a:t>3.78 (361)</a:t>
                      </a:r>
                    </a:p>
                  </a:txBody>
                  <a:tcPr marL="9525" marR="9525" marT="9525" marB="0" anchor="ctr"/>
                </a:tc>
                <a:tc>
                  <a:txBody>
                    <a:bodyPr/>
                    <a:lstStyle/>
                    <a:p>
                      <a:pPr algn="ctr" fontAlgn="b"/>
                      <a:r>
                        <a:rPr lang="en-US" sz="1800" b="0" i="0" u="none" strike="noStrike">
                          <a:effectLst/>
                          <a:latin typeface="+mj-lt"/>
                        </a:rPr>
                        <a:t>4.08</a:t>
                      </a:r>
                    </a:p>
                  </a:txBody>
                  <a:tcPr marL="9525" marR="9525" marT="9525" marB="0" anchor="ctr"/>
                </a:tc>
                <a:tc>
                  <a:txBody>
                    <a:bodyPr/>
                    <a:lstStyle/>
                    <a:p>
                      <a:pPr algn="ctr" fontAlgn="b"/>
                      <a:r>
                        <a:rPr lang="en-US" sz="1800" b="0" i="0" u="none" strike="noStrike" dirty="0">
                          <a:solidFill>
                            <a:srgbClr val="000000"/>
                          </a:solidFill>
                          <a:effectLst/>
                          <a:latin typeface="+mj-lt"/>
                        </a:rPr>
                        <a:t>-0.30</a:t>
                      </a:r>
                    </a:p>
                  </a:txBody>
                  <a:tcPr marL="9525" marR="9525" marT="9525" marB="0" anchor="ctr"/>
                </a:tc>
                <a:extLst>
                  <a:ext uri="{0D108BD9-81ED-4DB2-BD59-A6C34878D82A}">
                    <a16:rowId xmlns:a16="http://schemas.microsoft.com/office/drawing/2014/main" val="1405968538"/>
                  </a:ext>
                </a:extLst>
              </a:tr>
            </a:tbl>
          </a:graphicData>
        </a:graphic>
      </p:graphicFrame>
    </p:spTree>
    <p:extLst>
      <p:ext uri="{BB962C8B-B14F-4D97-AF65-F5344CB8AC3E}">
        <p14:creationId xmlns:p14="http://schemas.microsoft.com/office/powerpoint/2010/main" val="25326457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590800"/>
            <a:ext cx="7772400" cy="1393825"/>
          </a:xfrm>
        </p:spPr>
        <p:txBody>
          <a:bodyPr>
            <a:normAutofit/>
          </a:bodyPr>
          <a:lstStyle/>
          <a:p>
            <a:r>
              <a:rPr lang="en-US" sz="4000" b="1" dirty="0"/>
              <a:t>Thank you!</a:t>
            </a:r>
          </a:p>
        </p:txBody>
      </p:sp>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152400" y="5791200"/>
            <a:ext cx="2146151" cy="914400"/>
          </a:xfrm>
          <a:prstGeom prst="rect">
            <a:avLst/>
          </a:prstGeom>
        </p:spPr>
      </p:pic>
    </p:spTree>
    <p:extLst>
      <p:ext uri="{BB962C8B-B14F-4D97-AF65-F5344CB8AC3E}">
        <p14:creationId xmlns:p14="http://schemas.microsoft.com/office/powerpoint/2010/main" val="938201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b="1" dirty="0">
                <a:latin typeface="+mn-lt"/>
                <a:ea typeface="Lucida Grande"/>
                <a:cs typeface="Lucida Grande"/>
              </a:rPr>
              <a:t>One or more of my children are identified as: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9606795"/>
              </p:ext>
            </p:extLst>
          </p:nvPr>
        </p:nvGraphicFramePr>
        <p:xfrm>
          <a:off x="0" y="1524000"/>
          <a:ext cx="91440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2511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73162"/>
          </a:xfrm>
        </p:spPr>
        <p:txBody>
          <a:bodyPr>
            <a:noAutofit/>
          </a:bodyPr>
          <a:lstStyle/>
          <a:p>
            <a:r>
              <a:rPr lang="en-US" sz="4000" b="1" dirty="0"/>
              <a:t>Does your child(</a:t>
            </a:r>
            <a:r>
              <a:rPr lang="en-US" sz="4000" b="1" dirty="0" err="1"/>
              <a:t>ren</a:t>
            </a:r>
            <a:r>
              <a:rPr lang="en-US" sz="4000" b="1" dirty="0"/>
              <a:t>) currently participate in </a:t>
            </a:r>
            <a:r>
              <a:rPr lang="en-US" sz="4000" b="1" u="sng" dirty="0"/>
              <a:t>any</a:t>
            </a:r>
            <a:r>
              <a:rPr lang="en-US" sz="4000" b="1" dirty="0"/>
              <a:t> school-sponsored sports and/or extra-curricular activities?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8500972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7912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Autofit/>
          </a:bodyPr>
          <a:lstStyle/>
          <a:p>
            <a:r>
              <a:rPr lang="en-US" sz="4000" b="1" dirty="0">
                <a:latin typeface="+mn-lt"/>
                <a:ea typeface="Lucida Grande"/>
                <a:cs typeface="Lucida Grande"/>
              </a:rPr>
              <a:t>What is your race?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1644981"/>
              </p:ext>
            </p:extLst>
          </p:nvPr>
        </p:nvGraphicFramePr>
        <p:xfrm>
          <a:off x="0" y="1219200"/>
          <a:ext cx="9144000" cy="563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59399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14197</TotalTime>
  <Words>5021</Words>
  <Application>Microsoft Office PowerPoint</Application>
  <PresentationFormat>On-screen Show (4:3)</PresentationFormat>
  <Paragraphs>1388</Paragraphs>
  <Slides>62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62</vt:i4>
      </vt:variant>
    </vt:vector>
  </HeadingPairs>
  <TitlesOfParts>
    <vt:vector size="68" baseType="lpstr">
      <vt:lpstr>Meiryo</vt:lpstr>
      <vt:lpstr>Arial</vt:lpstr>
      <vt:lpstr>Calibri</vt:lpstr>
      <vt:lpstr>Lucida Grande</vt:lpstr>
      <vt:lpstr>Times New Roman</vt:lpstr>
      <vt:lpstr>Office Theme</vt:lpstr>
      <vt:lpstr>Woodland Public Schools Parent Survey Results</vt:lpstr>
      <vt:lpstr>School Perceptions </vt:lpstr>
      <vt:lpstr>Survey Summary</vt:lpstr>
      <vt:lpstr>Respondent Information</vt:lpstr>
      <vt:lpstr>Which schools do your children attend?</vt:lpstr>
      <vt:lpstr>Grade level of your child(ren):</vt:lpstr>
      <vt:lpstr>One or more of my children are identified as:</vt:lpstr>
      <vt:lpstr>Does your child(ren) currently participate in any school-sponsored sports and/or extra-curricular activities?</vt:lpstr>
      <vt:lpstr>What is your race?</vt:lpstr>
      <vt:lpstr>Communication</vt:lpstr>
      <vt:lpstr>How would you like to receive school information?</vt:lpstr>
      <vt:lpstr>How often do you visit the District's website?</vt:lpstr>
      <vt:lpstr>Why do you visit the District's website?</vt:lpstr>
      <vt:lpstr>How effective is the District in providing timely and meaningful information?</vt:lpstr>
      <vt:lpstr>Programs and Services</vt:lpstr>
      <vt:lpstr>How important is this item to the success of our students? (Slide 1/3)  Very important (4), Important (3), Somewhat important (2), Not important (1)</vt:lpstr>
      <vt:lpstr>How important is this item to the success of our students? (Slide 2/3)  Very important (4), Important (3), Somewhat important (2), Not important (1)</vt:lpstr>
      <vt:lpstr>How important is this item to the success of our students? (Slide 3/3)  Very important (4), Important (3), Somewhat important (2), Not important (1)</vt:lpstr>
      <vt:lpstr>How are we doing? (Slide 1/3) Great (4), Good (3), Fair (2), Poor (1)</vt:lpstr>
      <vt:lpstr>How are we doing? (Slide 2/3) Great (4), Good (3), Fair (2), Poor (1)</vt:lpstr>
      <vt:lpstr>How are we doing? (Slide 3/3) Great (4), Good (3), Fair (2), Poor (1)</vt:lpstr>
      <vt:lpstr>Gap Analysis (Slide 1/3) Importance: Very important (4), Important (3), Somewhat important (2), Not important (1) Performance: Great (4), Good (3), Fair (2), Poor (1)</vt:lpstr>
      <vt:lpstr>Gap Analysis (Slide 2/3) Importance: Very important (4), Important (3), Somewhat important (2), Not important (1) Performance: Great (4), Good (3), Fair (2), Poor (1)</vt:lpstr>
      <vt:lpstr>Gap Analysis (Slide 3/3) Importance: Very important (4), Important (3), Somewhat important (2), Not important (1) Performance: Great (4), Good (3), Fair (2), Poor (1)</vt:lpstr>
      <vt:lpstr>School Feedback</vt:lpstr>
      <vt:lpstr>Woodland Primary School (Slide 1/3) Strongly agree (5), Agree (4), Disagree (2), Strongly disagree (1)</vt:lpstr>
      <vt:lpstr>Woodland Primary School (Slide 2/3) Strongly agree (5), Agree (4), Disagree (2), Strongly disagree (1)</vt:lpstr>
      <vt:lpstr>Woodland Primary School (Slide 3/3) Strongly agree (5), Agree (4), Disagree (2), Strongly disagree (1)</vt:lpstr>
      <vt:lpstr>Academic expectations at Woodland Primary School are: </vt:lpstr>
      <vt:lpstr>The overall use of technology at Woodland Primary School is: </vt:lpstr>
      <vt:lpstr>Yale School (Slide 1/3) Strongly agree (5), Agree (4), Disagree (2), Strongly disagree (1)</vt:lpstr>
      <vt:lpstr>Yale School (Slide 2/3) Strongly agree (5), Agree (4), Disagree (2), Strongly disagree (1)</vt:lpstr>
      <vt:lpstr>Yale School (Slide 3/3) Strongly agree (5), Agree (4), Disagree (2), Strongly disagree (1)</vt:lpstr>
      <vt:lpstr>Academic expectations at Yale School are: </vt:lpstr>
      <vt:lpstr>The overall use of technology at Yale School is: </vt:lpstr>
      <vt:lpstr>Woodland Intermediate School (Slide 1/3) Strongly agree (5), Agree (4), Disagree (2), Strongly disagree (1)</vt:lpstr>
      <vt:lpstr>Woodland Intermediate School (Slide 2/3) Strongly agree (5), Agree (4), Disagree (2), Strongly disagree (1)</vt:lpstr>
      <vt:lpstr>Woodland Intermediate School (Slide 3/3) Strongly agree (5), Agree (4), Disagree (2), Strongly disagree (1)</vt:lpstr>
      <vt:lpstr>Academic expectations at Woodland Intermediate School are: </vt:lpstr>
      <vt:lpstr>The overall use of technology at Woodland Intermediate School is: </vt:lpstr>
      <vt:lpstr>Woodland Middle School (Slide 1/3) Strongly agree (5), Agree (4), Disagree (2), Strongly disagree (1)</vt:lpstr>
      <vt:lpstr>Woodland Middle School (Slide 2/3) Strongly agree (5), Agree (4), Disagree (2), Strongly disagree (1)</vt:lpstr>
      <vt:lpstr>Woodland Middle School (Slide 3/3) Strongly agree (5), Agree (4), Disagree (2), Strongly disagree (1)</vt:lpstr>
      <vt:lpstr>Academic expectations at Woodland Middle School are: </vt:lpstr>
      <vt:lpstr>The overall use of technology at Woodland Middle School is: </vt:lpstr>
      <vt:lpstr>Woodland High School (Slide 1/3) Strongly agree (5), Agree (4), Disagree (2), Strongly disagree (1)</vt:lpstr>
      <vt:lpstr>Woodland High School (Slide 2/3) Strongly agree (5), Agree (4), Disagree (2), Strongly disagree (1)</vt:lpstr>
      <vt:lpstr>Woodland High School (Slide 3/3) Strongly agree (5), Agree (4), Disagree (2), Strongly disagree (1)</vt:lpstr>
      <vt:lpstr>Academic expectations at Woodland High School are: </vt:lpstr>
      <vt:lpstr>The overall use of technology at Woodland High School is: </vt:lpstr>
      <vt:lpstr>Alternative Education (Slide 1/3) Strongly agree (5), Agree (4), Disagree (2), Strongly disagree (1)</vt:lpstr>
      <vt:lpstr>Alternative Education (Slide 2/3) Strongly agree (5), Agree (4), Disagree (2), Strongly disagree (1)</vt:lpstr>
      <vt:lpstr>Alternative Education (Slide 3/3) Strongly agree (5), Agree (4), Disagree (2), Strongly disagree (1)</vt:lpstr>
      <vt:lpstr>Academic expectations at W Alternative Education are: </vt:lpstr>
      <vt:lpstr>The overall use of technology at Alternative Education is: </vt:lpstr>
      <vt:lpstr>Overall District Satisfaction</vt:lpstr>
      <vt:lpstr>Overall, how satisfied are you with the School District?</vt:lpstr>
      <vt:lpstr>Please indicate your level of agreement for each item.  Strongly agree (5), Agree (4), Disagree (2), Strongly disagree (1)</vt:lpstr>
      <vt:lpstr>School Perceptions Parent Engagement Indexes  There are 5 indexes of parent engagement.  The Parent Engagement Survey has key questions that feed each one, thus, producing an index score.  The score is the average of the responses from these key questions.</vt:lpstr>
      <vt:lpstr>5 Indexes of Parent Engagement </vt:lpstr>
      <vt:lpstr>How do your index scores compare to similar schools? Strongly agree (5), Agree (4), Disagree (2), Strongly disagree (1)</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 Diffor</dc:creator>
  <cp:lastModifiedBy>Chelsea Davis</cp:lastModifiedBy>
  <cp:revision>774</cp:revision>
  <cp:lastPrinted>2013-10-09T14:49:55Z</cp:lastPrinted>
  <dcterms:created xsi:type="dcterms:W3CDTF">2011-11-03T21:32:19Z</dcterms:created>
  <dcterms:modified xsi:type="dcterms:W3CDTF">2018-04-23T23:29:29Z</dcterms:modified>
</cp:coreProperties>
</file>